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45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49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5" r:id="rId2"/>
    <p:sldMasterId id="2147483656" r:id="rId3"/>
  </p:sldMasterIdLst>
  <p:notesMasterIdLst>
    <p:notesMasterId r:id="rId58"/>
  </p:notesMasterIdLst>
  <p:handoutMasterIdLst>
    <p:handoutMasterId r:id="rId59"/>
  </p:handoutMasterIdLst>
  <p:sldIdLst>
    <p:sldId id="772" r:id="rId4"/>
    <p:sldId id="380" r:id="rId5"/>
    <p:sldId id="537" r:id="rId6"/>
    <p:sldId id="381" r:id="rId7"/>
    <p:sldId id="260" r:id="rId8"/>
    <p:sldId id="286" r:id="rId9"/>
    <p:sldId id="810" r:id="rId10"/>
    <p:sldId id="499" r:id="rId11"/>
    <p:sldId id="312" r:id="rId12"/>
    <p:sldId id="329" r:id="rId13"/>
    <p:sldId id="786" r:id="rId14"/>
    <p:sldId id="807" r:id="rId15"/>
    <p:sldId id="514" r:id="rId16"/>
    <p:sldId id="511" r:id="rId17"/>
    <p:sldId id="512" r:id="rId18"/>
    <p:sldId id="318" r:id="rId19"/>
    <p:sldId id="412" r:id="rId20"/>
    <p:sldId id="267" r:id="rId21"/>
    <p:sldId id="517" r:id="rId22"/>
    <p:sldId id="518" r:id="rId23"/>
    <p:sldId id="335" r:id="rId24"/>
    <p:sldId id="336" r:id="rId25"/>
    <p:sldId id="337" r:id="rId26"/>
    <p:sldId id="522" r:id="rId27"/>
    <p:sldId id="598" r:id="rId28"/>
    <p:sldId id="602" r:id="rId29"/>
    <p:sldId id="603" r:id="rId30"/>
    <p:sldId id="287" r:id="rId31"/>
    <p:sldId id="524" r:id="rId32"/>
    <p:sldId id="270" r:id="rId33"/>
    <p:sldId id="273" r:id="rId34"/>
    <p:sldId id="263" r:id="rId35"/>
    <p:sldId id="272" r:id="rId36"/>
    <p:sldId id="308" r:id="rId37"/>
    <p:sldId id="309" r:id="rId38"/>
    <p:sldId id="310" r:id="rId39"/>
    <p:sldId id="526" r:id="rId40"/>
    <p:sldId id="347" r:id="rId41"/>
    <p:sldId id="349" r:id="rId42"/>
    <p:sldId id="527" r:id="rId43"/>
    <p:sldId id="364" r:id="rId44"/>
    <p:sldId id="365" r:id="rId45"/>
    <p:sldId id="351" r:id="rId46"/>
    <p:sldId id="354" r:id="rId47"/>
    <p:sldId id="753" r:id="rId48"/>
    <p:sldId id="530" r:id="rId49"/>
    <p:sldId id="361" r:id="rId50"/>
    <p:sldId id="790" r:id="rId51"/>
    <p:sldId id="500" r:id="rId52"/>
    <p:sldId id="501" r:id="rId53"/>
    <p:sldId id="392" r:id="rId54"/>
    <p:sldId id="258" r:id="rId55"/>
    <p:sldId id="808" r:id="rId56"/>
    <p:sldId id="561" r:id="rId57"/>
  </p:sldIdLst>
  <p:sldSz cx="9144000" cy="6858000" type="screen4x3"/>
  <p:notesSz cx="6735763" cy="98663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1" autoAdjust="0"/>
    <p:restoredTop sz="86395" autoAdjust="0"/>
  </p:normalViewPr>
  <p:slideViewPr>
    <p:cSldViewPr>
      <p:cViewPr varScale="1">
        <p:scale>
          <a:sx n="110" d="100"/>
          <a:sy n="110" d="100"/>
        </p:scale>
        <p:origin x="217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60"/>
    </p:cViewPr>
  </p:sorterViewPr>
  <p:notesViewPr>
    <p:cSldViewPr>
      <p:cViewPr varScale="1">
        <p:scale>
          <a:sx n="54" d="100"/>
          <a:sy n="54" d="100"/>
        </p:scale>
        <p:origin x="-2592" y="-84"/>
      </p:cViewPr>
      <p:guideLst>
        <p:guide orient="horz" pos="3108"/>
        <p:guide pos="21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71AAA4C5-B474-84F5-8CF1-C7420F949BE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5" rIns="96651" bIns="48325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F1621705-0460-4594-E630-19D18BBF6A2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5" rIns="96651" bIns="48325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9982149F-4C41-774F-A509-89C3B317B574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234500" name="Rectangle 4">
            <a:extLst>
              <a:ext uri="{FF2B5EF4-FFF2-40B4-BE49-F238E27FC236}">
                <a16:creationId xmlns:a16="http://schemas.microsoft.com/office/drawing/2014/main" id="{6B5B82F2-DA1F-8FA9-06B3-61657A8A2C4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5" rIns="96651" bIns="48325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4501" name="Rectangle 5">
            <a:extLst>
              <a:ext uri="{FF2B5EF4-FFF2-40B4-BE49-F238E27FC236}">
                <a16:creationId xmlns:a16="http://schemas.microsoft.com/office/drawing/2014/main" id="{818D003E-14FA-300F-53D9-D7CD9B00867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5" rIns="96651" bIns="4832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pPr>
              <a:defRPr/>
            </a:pPr>
            <a:fld id="{205E5CC8-2847-0244-8E28-19A7258D564D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3FC3283-7900-B7A7-77B1-5580F812D34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1" tIns="48325" rIns="96651" bIns="48325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F91972C-7464-6FB0-4396-3064025EB73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1" tIns="48325" rIns="96651" bIns="48325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3404FAD3-20CE-A509-46C5-32447B13879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75" y="741363"/>
            <a:ext cx="4927600" cy="3697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D8045801-D7E0-B167-4665-A9C131782E9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9563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1" tIns="48325" rIns="96651" bIns="48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6593144F-93EB-AD5F-3441-60E868CBEF2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1" tIns="48325" rIns="96651" bIns="48325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52DA7590-013F-BBF3-5F0A-758531B09E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1" tIns="48325" rIns="96651" bIns="48325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8F639D6C-7728-3043-A79F-13CD2AEC31DF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ibolja.cernak@jhuapl.edu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4967A942-E7D9-3741-9711-AEEB9FEDF1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6DBB9524-B7E4-A322-34E5-BC6F7E720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C1F620D6-B975-A484-F18F-C8A1B5AF1B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95193F-03FB-7F42-9BDA-F123DB762335}" type="slidenum">
              <a:rPr lang="en-US" altLang="pt-BR" smtClean="0"/>
              <a:pPr/>
              <a:t>1</a:t>
            </a:fld>
            <a:endParaRPr lang="en-US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E65B8BB4-0DC1-4B87-9C38-63027FDC2D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61ABEE-3CD8-0E46-A877-92EAFDBFB68B}" type="slidenum">
              <a:rPr lang="en-US" altLang="pt-BR" smtClean="0"/>
              <a:pPr/>
              <a:t>10</a:t>
            </a:fld>
            <a:endParaRPr lang="en-US" altLang="pt-BR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595C725B-6597-CD6A-B1C8-716F2034F7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8877B2AB-B420-2A22-5746-5D4E21FB2B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Coppola</a:t>
            </a:r>
          </a:p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DAF33BD7-D40B-33DE-0918-C6F8E44325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81DFEBCE-BCE4-2B36-D8CB-FFD72BC3D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75219FB6-CD17-A19A-D2C3-60D9BB661205}"/>
              </a:ext>
            </a:extLst>
          </p:cNvPr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5" rIns="96651" bIns="48325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9A0DDFA-AD00-9B4F-AE79-11E68FD07129}" type="slidenum">
              <a:rPr lang="en-US" altLang="pt-BR" sz="1200"/>
              <a:pPr algn="r" eaLnBrk="1" hangingPunct="1"/>
              <a:t>11</a:t>
            </a:fld>
            <a:endParaRPr lang="en-US" altLang="pt-BR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3DC9F449-CF41-863A-497A-2B1D135968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201FFFBF-DE06-EFCB-36AE-267D00C84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Lucida Grande" panose="020B0600040502020204" pitchFamily="34" charset="0"/>
              </a:rPr>
              <a:t>Now a word on tourniquets related to vascular injury.</a:t>
            </a:r>
          </a:p>
          <a:p>
            <a:r>
              <a:rPr lang="en-US" altLang="en-US">
                <a:latin typeface="Lucida Grande" panose="020B0600040502020204" pitchFamily="34" charset="0"/>
              </a:rPr>
              <a:t>First, if they are put on in the field, I typically consider that a sign of vascular injury and typically remove it in the OR where I am ready to gain vascular control.</a:t>
            </a:r>
          </a:p>
          <a:p>
            <a:r>
              <a:rPr lang="en-US" altLang="en-US">
                <a:latin typeface="Lucida Grande" panose="020B0600040502020204" pitchFamily="34" charset="0"/>
              </a:rPr>
              <a:t>Second, if the patient has a vascular injury in an extremity and are bleeding profusely, I have applied these tourniquets in the trauma bay to facilitate their resuscitation.</a:t>
            </a:r>
          </a:p>
          <a:p>
            <a:r>
              <a:rPr lang="en-US" altLang="en-US">
                <a:latin typeface="Lucida Grande" panose="020B0600040502020204" pitchFamily="34" charset="0"/>
              </a:rPr>
              <a:t>Now this is a very VERY important point made by one of our panelists in this recent article in the Annals of Surgery—tourniquets save lives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6E74BF65-88F8-D933-2845-D5B4E290F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84713"/>
            <a:ext cx="4941887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39" tIns="46833" rIns="95339" bIns="46833"/>
          <a:lstStyle/>
          <a:p>
            <a:endParaRPr lang="pt-BR" altLang="pt-BR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B751241-208C-F1F3-0DD8-376910B380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57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35DEFBF-9E97-41CD-8F4C-29AB50E353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84713"/>
            <a:ext cx="4941887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39" tIns="46833" rIns="95339" bIns="46833"/>
          <a:lstStyle/>
          <a:p>
            <a:endParaRPr lang="pt-BR" altLang="pt-BR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4A8F5D00-C43C-CACE-5328-17C0315D3F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57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9DBEDE71-B604-A401-BF22-881770FD2B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84713"/>
            <a:ext cx="4941887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39" tIns="46833" rIns="95339" bIns="46833"/>
          <a:lstStyle/>
          <a:p>
            <a:endParaRPr lang="pt-BR" altLang="pt-BR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2B98A72E-99E1-F11F-BF38-3B8AE7435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57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66282F6A-86C2-313B-3382-8366119504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730C19-434F-DE4D-8F7B-3A58BB32E01E}" type="slidenum">
              <a:rPr lang="en-US" altLang="pt-BR" smtClean="0"/>
              <a:pPr/>
              <a:t>16</a:t>
            </a:fld>
            <a:endParaRPr lang="en-US" altLang="pt-BR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C82E42B3-84F4-6384-A0AA-5EAEEFCD0A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F7FA599D-BAAF-A19E-C7AD-4E6B8094A6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Coppola</a:t>
            </a:r>
          </a:p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C293915C-1D2C-EB3C-8FCF-590BF7CF4D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2244045C-B171-C46F-AA2D-BE274F059B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E4575FA4-F42D-2B4A-4C20-281DD4036D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ACD5CF5B-F13C-68DB-7149-85CA446E1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2A1D90F3-3165-4AEB-214D-58AAF200EF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250853-E4D1-434F-99AC-91961B60616C}" type="slidenum">
              <a:rPr lang="en-US" altLang="pt-BR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18</a:t>
            </a:fld>
            <a:endParaRPr lang="en-US" altLang="pt-BR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CB5CE48-ADB2-1709-F92D-5F4C9FD43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84713"/>
            <a:ext cx="4941887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39" tIns="46833" rIns="95339" bIns="46833"/>
          <a:lstStyle/>
          <a:p>
            <a:endParaRPr lang="pt-BR" altLang="pt-BR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0E6CC70C-616C-D92C-9D4D-627AABB4D0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57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E96A61F0-2EB0-EB11-5CFC-973B58A438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55B282-B64A-CE43-A75A-87D6A290C628}" type="slidenum">
              <a:rPr lang="en-US" altLang="pt-BR" smtClean="0"/>
              <a:pPr/>
              <a:t>2</a:t>
            </a:fld>
            <a:endParaRPr lang="en-US" altLang="pt-BR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C8D70D10-BA53-62E8-E409-F151DD783D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5700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BF6E45EF-CD37-BD4C-C85D-FDBC4C4143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8525" y="4684713"/>
            <a:ext cx="4938713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MRE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45BBC9B6-9827-BDDB-9A94-D978986190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84713"/>
            <a:ext cx="4941887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39" tIns="46833" rIns="95339" bIns="46833"/>
          <a:lstStyle/>
          <a:p>
            <a:endParaRPr lang="pt-BR" altLang="pt-BR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5B9A127A-961C-25B2-FAB8-D622245F84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57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A738F33E-0B1F-D9E4-2932-713A43DC6B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BFB712-A9A2-A64F-8546-260BFC62E86D}" type="slidenum">
              <a:rPr lang="en-US" altLang="pt-BR" smtClean="0"/>
              <a:pPr/>
              <a:t>21</a:t>
            </a:fld>
            <a:endParaRPr lang="en-US" altLang="pt-BR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D3C1979B-EB9F-827A-F4B3-2CDC3359EA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92C81081-EDBE-CAAE-3C05-A8E17603A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3yo blast fragment to head – Azarow</a:t>
            </a:r>
          </a:p>
          <a:p>
            <a:pPr eaLnBrk="1" hangingPunct="1"/>
            <a:r>
              <a:rPr lang="en-US" altLang="pt-BR"/>
              <a:t>This was labelled GSW but as you can see from the CT it is a fragment from a blast. This was actually an Iraqi physician's child who was invovled in a blast injury. We have permission to show. The physician actually got her son shipped to the states for rehab because she knew there was none available.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89FE3B81-97C1-C901-CFB8-EEC1D28E14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F496593-1A50-1248-BCC6-7A841BFE00BA}" type="slidenum">
              <a:rPr lang="en-US" altLang="pt-BR" smtClean="0"/>
              <a:pPr/>
              <a:t>22</a:t>
            </a:fld>
            <a:endParaRPr lang="en-US" altLang="pt-BR"/>
          </a:p>
        </p:txBody>
      </p:sp>
      <p:sp>
        <p:nvSpPr>
          <p:cNvPr id="51203" name="Rectangle 7">
            <a:extLst>
              <a:ext uri="{FF2B5EF4-FFF2-40B4-BE49-F238E27FC236}">
                <a16:creationId xmlns:a16="http://schemas.microsoft.com/office/drawing/2014/main" id="{16A13D41-F6CC-D5E5-064D-67BF36CD486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17938" y="9372600"/>
            <a:ext cx="29178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2" tIns="48321" rIns="96642" bIns="4832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08BD9EE-395E-ED42-B891-C5BF58E27047}" type="slidenum">
              <a:rPr lang="en-US" altLang="pt-BR" sz="1200">
                <a:latin typeface="Times New Roman" panose="02020603050405020304" pitchFamily="18" charset="0"/>
              </a:rPr>
              <a:pPr algn="r" eaLnBrk="1" hangingPunct="1"/>
              <a:t>22</a:t>
            </a:fld>
            <a:endParaRPr lang="en-US" altLang="pt-BR" sz="1200">
              <a:latin typeface="Times New Roman" panose="02020603050405020304" pitchFamily="18" charset="0"/>
            </a:endParaRPr>
          </a:p>
        </p:txBody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C18351AC-DA0B-57FD-6989-55C971B7B7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51205" name="Rectangle 3">
            <a:extLst>
              <a:ext uri="{FF2B5EF4-FFF2-40B4-BE49-F238E27FC236}">
                <a16:creationId xmlns:a16="http://schemas.microsoft.com/office/drawing/2014/main" id="{50131CA7-F1F3-D324-9C13-459D8D015E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86300"/>
            <a:ext cx="4941887" cy="443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2" tIns="48321" rIns="96642" bIns="48321"/>
          <a:lstStyle/>
          <a:p>
            <a:pPr eaLnBrk="1" hangingPunct="1"/>
            <a:r>
              <a:rPr lang="en-US" altLang="pt-BR"/>
              <a:t>Coppola</a:t>
            </a:r>
          </a:p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7FDC22FC-1BE2-43D3-9471-0F195B6606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949708-44CE-594D-9F80-30FBE5E0C534}" type="slidenum">
              <a:rPr lang="en-US" altLang="pt-BR" smtClean="0"/>
              <a:pPr/>
              <a:t>23</a:t>
            </a:fld>
            <a:endParaRPr lang="en-US" altLang="pt-BR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391E1EC1-5D24-92D2-4B08-F34D7EB723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44C66A28-F1C8-E36A-E8CA-B040A85CB1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Coppola</a:t>
            </a:r>
          </a:p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9F990D6F-BC15-3288-14DB-26C43BDB39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84713"/>
            <a:ext cx="4941887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39" tIns="46833" rIns="95339" bIns="46833"/>
          <a:lstStyle/>
          <a:p>
            <a:endParaRPr lang="pt-BR" altLang="pt-BR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5D97651-5BB1-D83B-F05A-58139523F9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57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120F2787-6C3C-7E44-CE0F-706654042C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2950"/>
            <a:ext cx="4927600" cy="3695700"/>
          </a:xfrm>
          <a:ln/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1777C3A4-0BDB-425F-A16D-781B1712B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100" y="4684713"/>
            <a:ext cx="5389563" cy="443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4" tIns="47361" rIns="94724" bIns="47361"/>
          <a:lstStyle/>
          <a:p>
            <a:endParaRPr lang="pt-BR" altLang="pt-BR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DC32247A-EDF4-3B35-45E4-864C493DEC0A}"/>
              </a:ext>
            </a:extLst>
          </p:cNvPr>
          <p:cNvSpPr txBox="1">
            <a:spLocks noGrp="1"/>
          </p:cNvSpPr>
          <p:nvPr/>
        </p:nvSpPr>
        <p:spPr bwMode="auto">
          <a:xfrm>
            <a:off x="3811588" y="9372600"/>
            <a:ext cx="29225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4" tIns="47361" rIns="94724" bIns="47361" anchor="b"/>
          <a:lstStyle>
            <a:lvl1pPr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F5C5DEA0-27EF-8248-A5D4-75A77674D733}" type="slidenum">
              <a:rPr lang="en-US" altLang="pt-BR" sz="1200">
                <a:latin typeface="Times New Roman" panose="02020603050405020304" pitchFamily="18" charset="0"/>
              </a:rPr>
              <a:pPr algn="r"/>
              <a:t>25</a:t>
            </a:fld>
            <a:endParaRPr lang="en-US" altLang="pt-BR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DA6BA92D-FA7F-D740-84D7-5359D62BD2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2950"/>
            <a:ext cx="4927600" cy="3695700"/>
          </a:xfrm>
          <a:ln/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22DB317A-F85D-535C-211C-8B98D96F4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100" y="4684713"/>
            <a:ext cx="5389563" cy="443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4" tIns="47361" rIns="94724" bIns="47361"/>
          <a:lstStyle/>
          <a:p>
            <a:endParaRPr lang="pt-BR" altLang="pt-BR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F45E0DBB-1BAC-E92D-06B0-0DEBD47EEE91}"/>
              </a:ext>
            </a:extLst>
          </p:cNvPr>
          <p:cNvSpPr txBox="1">
            <a:spLocks noGrp="1"/>
          </p:cNvSpPr>
          <p:nvPr/>
        </p:nvSpPr>
        <p:spPr bwMode="auto">
          <a:xfrm>
            <a:off x="3811588" y="9372600"/>
            <a:ext cx="29225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4" tIns="47361" rIns="94724" bIns="47361" anchor="b"/>
          <a:lstStyle>
            <a:lvl1pPr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00A474C-23B0-CE42-841D-7D001DA88E73}" type="slidenum">
              <a:rPr lang="en-US" altLang="pt-BR" sz="1200">
                <a:latin typeface="Times New Roman" panose="02020603050405020304" pitchFamily="18" charset="0"/>
              </a:rPr>
              <a:pPr algn="r"/>
              <a:t>26</a:t>
            </a:fld>
            <a:endParaRPr lang="en-US" altLang="pt-BR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C68BB22E-28F1-55AB-0C21-D3263EAAF5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2950"/>
            <a:ext cx="4927600" cy="3695700"/>
          </a:xfrm>
          <a:ln/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7FFA9850-9716-F8E8-AA0A-B8105583E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100" y="4684713"/>
            <a:ext cx="5389563" cy="443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4" tIns="47361" rIns="94724" bIns="47361"/>
          <a:lstStyle/>
          <a:p>
            <a:endParaRPr lang="pt-BR" altLang="pt-BR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D8406069-5005-EF55-2F82-2C4AA273A4B5}"/>
              </a:ext>
            </a:extLst>
          </p:cNvPr>
          <p:cNvSpPr txBox="1">
            <a:spLocks noGrp="1"/>
          </p:cNvSpPr>
          <p:nvPr/>
        </p:nvSpPr>
        <p:spPr bwMode="auto">
          <a:xfrm>
            <a:off x="3811588" y="9372600"/>
            <a:ext cx="29225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4" tIns="47361" rIns="94724" bIns="47361" anchor="b"/>
          <a:lstStyle>
            <a:lvl1pPr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A77D0E9-A744-CF44-942A-E4A543E07620}" type="slidenum">
              <a:rPr lang="en-US" altLang="pt-BR" sz="1200">
                <a:latin typeface="Times New Roman" panose="02020603050405020304" pitchFamily="18" charset="0"/>
              </a:rPr>
              <a:pPr algn="r"/>
              <a:t>27</a:t>
            </a:fld>
            <a:endParaRPr lang="en-US" altLang="pt-BR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C29794D4-EF1F-2F85-49CC-85DED0E57B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A67E7434-738C-4DB5-F813-9663566C6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MS PGothic" panose="020B0600070205080204" pitchFamily="34" charset="-128"/>
              </a:rPr>
              <a:t>Peppering across chest wall seen with shrapnel from blast injury – how to address</a:t>
            </a:r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85CC3CA8-1F60-8304-2581-FAE8CD40FD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B3165D-8152-4F47-AFA2-3C343E39B32F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5C240323-F703-B9B0-C8E3-15E0CEED6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84713"/>
            <a:ext cx="4941887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39" tIns="46833" rIns="95339" bIns="46833"/>
          <a:lstStyle/>
          <a:p>
            <a:endParaRPr lang="pt-BR" altLang="pt-BR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704BD43D-76C9-6E23-2FE2-01ADF2CA72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57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FCAA9E5-0E68-C9E7-2D2C-049D3F86D0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84713"/>
            <a:ext cx="4941887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39" tIns="46833" rIns="95339" bIns="46833"/>
          <a:lstStyle/>
          <a:p>
            <a:endParaRPr lang="pt-BR" altLang="pt-BR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C1FB70E1-F0B0-BFE1-EF2B-1ADB6BB087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57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7EF05E38-5FE1-FD5C-0ADB-35830E1ACC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C28D4E8D-9023-4568-B41F-7EF7F7EA1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MS PGothic" panose="020B0600070205080204" pitchFamily="34" charset="-128"/>
              </a:rPr>
              <a:t>Unilateral injury causes shunt through diseased lungs</a:t>
            </a:r>
          </a:p>
          <a:p>
            <a:r>
              <a:rPr lang="en-US" altLang="en-US">
                <a:ea typeface="MS PGothic" panose="020B0600070205080204" pitchFamily="34" charset="-128"/>
              </a:rPr>
              <a:t>Submissive hypoxemia</a:t>
            </a:r>
          </a:p>
          <a:p>
            <a:r>
              <a:rPr lang="en-US" altLang="en-US">
                <a:ea typeface="MS PGothic" panose="020B0600070205080204" pitchFamily="34" charset="-128"/>
              </a:rPr>
              <a:t>Differential lung ventilation</a:t>
            </a:r>
          </a:p>
          <a:p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D540E900-0196-B9BA-EB24-0605CAE43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EBEAD1-1E5C-EA4F-BC64-E0BCAAAA0FD2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30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393F236A-EA15-9726-EC88-0A12950094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CD8C8D84-8E08-8F1F-9178-7DA7E8566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MS PGothic" panose="020B0600070205080204" pitchFamily="34" charset="-128"/>
              </a:rPr>
              <a:t>Double lumen endotracheal tube for lung isolation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MS PGothic" panose="020B0600070205080204" pitchFamily="34" charset="-128"/>
              </a:rPr>
              <a:t>It isnt fun or easy, but it might work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MS PGothic" panose="020B0600070205080204" pitchFamily="34" charset="-128"/>
              </a:rPr>
              <a:t>Difficulty suctioning / clearing secretions due to smaller lumen size</a:t>
            </a:r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D44A0776-3CC8-8175-28F9-A1818344E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F15B93-F914-B04F-B9BB-DFBC5552F60C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31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42C7298F-F475-9C9A-2D79-D775B70689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CD01ECBE-F90E-288D-8F2B-5FE8367D3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MS PGothic" panose="020B0600070205080204" pitchFamily="34" charset="-128"/>
              </a:rPr>
              <a:t>Contused lung</a:t>
            </a:r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2C98216C-2282-5270-10CB-515EF2E533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6B2CAA-E0EF-3C49-A237-25716570CC79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32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8DC4949C-98B1-16E8-0034-75404B783E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0DC8B774-1645-5658-C37B-318BA89E5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MS PGothic" panose="020B0600070205080204" pitchFamily="34" charset="-128"/>
              </a:rPr>
              <a:t>Alveolar hemorrhage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MS PGothic" panose="020B0600070205080204" pitchFamily="34" charset="-128"/>
              </a:rPr>
              <a:t>http://pathhsw5m54.ucsf.edu/overview/interstitial9.html</a:t>
            </a:r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80F68DB4-1008-CDA1-942E-E443CE2389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35B99E-1BBD-2F4E-A549-562471CA0ADF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33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507A5A94-981E-9E44-B517-005891ABD7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A1DE4162-243F-F4F6-EA4B-D7D1B68C2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C15E8545-69E4-0C6A-6592-94F62F24B6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24A5EA-BB9C-DE41-B25D-46C0AFCEAB06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34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A4E1C866-5610-F079-FECD-1F3B655804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DD0DF226-3353-8B82-2F41-1948EAF7C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2940326E-A418-F432-B5F6-740669F8A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E478D0-9CC4-8445-B5B4-978A9A0E9FFD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35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501E753C-D6C0-979F-38C3-BE57AECD70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4439EAC1-C499-FACA-0C48-67C3A5867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C437903D-3885-10AA-531F-BCE96CE3A1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F57F83-8ACE-444D-B89A-EEAE0B19F880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20D7E7CB-7EBA-110A-3052-5B5789CDD3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84713"/>
            <a:ext cx="4941887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39" tIns="46833" rIns="95339" bIns="46833"/>
          <a:lstStyle/>
          <a:p>
            <a:endParaRPr lang="pt-BR" altLang="pt-BR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B572AC29-8F7B-461F-5E23-EB1ACC4E6C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57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40AC4648-5B2F-FA9D-DCD4-8D0B6FEC5B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C5F7AE1-BAC1-2341-BBFC-8742BD3E7D33}" type="slidenum">
              <a:rPr lang="en-US" altLang="pt-BR" smtClean="0"/>
              <a:pPr/>
              <a:t>38</a:t>
            </a:fld>
            <a:endParaRPr lang="en-US" altLang="pt-BR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13EAAACA-5D6D-539C-1C34-7F5544617F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6624559D-2C74-2E9E-0C66-90CAE924F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Coppola</a:t>
            </a:r>
          </a:p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219E4D46-4E08-A694-12F1-6634AD92E1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CD608E-393E-DD42-B956-BDAF94536A82}" type="slidenum">
              <a:rPr lang="en-US" altLang="pt-BR" smtClean="0"/>
              <a:pPr/>
              <a:t>39</a:t>
            </a:fld>
            <a:endParaRPr lang="en-US" altLang="pt-BR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E6ED8AB9-BE76-5F9E-9447-5C299B39ED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8288B629-74B7-5065-148D-0F41B1532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Coppola</a:t>
            </a:r>
          </a:p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188E3487-D4F8-B179-9BED-DD3E95F688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902CE0-C7AB-2E44-837A-F0331DEFA83D}" type="slidenum">
              <a:rPr lang="en-US" altLang="pt-BR" smtClean="0"/>
              <a:pPr/>
              <a:t>4</a:t>
            </a:fld>
            <a:endParaRPr lang="en-US" altLang="pt-BR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FE173BF1-5060-9CB0-466D-F0C63A1B99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5594BEF8-8FB7-D65B-F477-32B6BB8FFC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MRE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5DBB5415-F7EB-C38E-D33A-2EF94FDA1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84713"/>
            <a:ext cx="4941887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39" tIns="46833" rIns="95339" bIns="46833"/>
          <a:lstStyle/>
          <a:p>
            <a:endParaRPr lang="pt-BR" altLang="pt-BR"/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EB052DDC-A30D-04FA-E5A1-6D14FB7876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57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C922CEFD-E7E6-36A5-27E0-D6CF5CDCAD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7E9D16-B0E8-0344-8DD5-CB5AA0E55375}" type="slidenum">
              <a:rPr lang="en-US" altLang="pt-BR" smtClean="0"/>
              <a:pPr/>
              <a:t>41</a:t>
            </a:fld>
            <a:endParaRPr lang="en-US" altLang="pt-BR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06B3A7DE-7FAD-4DF7-5B0B-23E2E53829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ED2D3AFA-5AE7-81F9-8CA5-1993109F7C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7yo IED – perineal blast injury (Azarow)</a:t>
            </a:r>
          </a:p>
          <a:p>
            <a:pPr eaLnBrk="1" hangingPunct="1"/>
            <a:r>
              <a:rPr lang="en-US" altLang="pt-BR"/>
              <a:t>perineal blast injury(these are about 2- months into his course: urethral injury, scrotal and rectal injury, bad perineal burn. Pt 8 years old and great hand off between 3 surgeons (I was the 2nd surgeon in the sequence) -  I have permission from the boy's dad to show these. He allowed my successor to take the final picture in followup 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39F5121C-C015-7CD6-880D-CA6743F549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A5D913-8843-964B-8AED-6C0B6BA1CE8D}" type="slidenum">
              <a:rPr lang="en-US" altLang="pt-BR" smtClean="0"/>
              <a:pPr/>
              <a:t>42</a:t>
            </a:fld>
            <a:endParaRPr lang="en-US" altLang="pt-BR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6E12D0C6-4C2A-92DB-FAC8-B57104EA96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E41163BC-D7E3-4EAB-A7C2-1E495E1C7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7yo IED – perineal blast injury (Azarow)</a:t>
            </a:r>
          </a:p>
          <a:p>
            <a:pPr eaLnBrk="1" hangingPunct="1"/>
            <a:r>
              <a:rPr lang="en-US" altLang="pt-BR"/>
              <a:t>perineal blast injury(these are about 2- months into his course: urethral injury, scrotal and rectal injury, bad perineal burn. Pt 8 years old and great hand off between 3 surgeons (I was the 2nd surgeon in the sequence) -  I have permission from the boy's dad to show these. He allowed my successor to take the final picture in followup .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83DE9E63-336B-C700-BA50-53A4930764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86D242-AA8D-4847-8213-15B35AC068B4}" type="slidenum">
              <a:rPr lang="en-US" altLang="pt-BR" smtClean="0"/>
              <a:pPr/>
              <a:t>43</a:t>
            </a:fld>
            <a:endParaRPr lang="en-US" altLang="pt-BR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3ED7A9E6-6B0D-AFB1-B14A-C749F61A2E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1707FEE8-315C-1B17-4070-0E453041A0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Coppola</a:t>
            </a:r>
          </a:p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823CE553-A408-59A3-D822-EDE41A9386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2E37EE-2912-5C4D-B339-286A87817E5E}" type="slidenum">
              <a:rPr lang="en-US" altLang="pt-BR" smtClean="0"/>
              <a:pPr/>
              <a:t>44</a:t>
            </a:fld>
            <a:endParaRPr lang="en-US" altLang="pt-BR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5AB29ECE-A06D-DFF9-6853-908995C52F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ADAA7890-6561-BF56-9C2C-14A3FABB89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Coppola</a:t>
            </a:r>
          </a:p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EE6736D5-AE30-41FB-C721-BEC2E25486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84713"/>
            <a:ext cx="4941887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39" tIns="46833" rIns="95339" bIns="46833"/>
          <a:lstStyle/>
          <a:p>
            <a:endParaRPr lang="pt-BR" altLang="pt-BR"/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6C4CDBB6-214D-2251-AD17-17279DF81F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57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096D5C49-D4D6-29F9-B388-2A7ABBA8D1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84713"/>
            <a:ext cx="4941887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39" tIns="46833" rIns="95339" bIns="46833"/>
          <a:lstStyle/>
          <a:p>
            <a:endParaRPr lang="pt-BR" altLang="pt-BR"/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212ACB66-AECA-8C72-80A3-F4ABE034F7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57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A142DF73-1800-C2DA-AFEB-B96F042B41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70D2C3-2E2E-1F47-9981-A069CD5D3021}" type="slidenum">
              <a:rPr lang="en-US" altLang="pt-BR" smtClean="0"/>
              <a:pPr/>
              <a:t>47</a:t>
            </a:fld>
            <a:endParaRPr lang="en-US" altLang="pt-B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77F68FD4-59A3-D95A-8B77-6C1A9CD514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2BD0AB45-07A9-B872-EB47-7EA9C8D5AF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Coppola</a:t>
            </a:r>
          </a:p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260C8463-E52F-A6D3-EFFE-AE9F5C1EF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>
            <a:extLst>
              <a:ext uri="{FF2B5EF4-FFF2-40B4-BE49-F238E27FC236}">
                <a16:creationId xmlns:a16="http://schemas.microsoft.com/office/drawing/2014/main" id="{EE1ECA5B-95E9-E1AD-3A2E-0BA631107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8F13AF1E-2AD2-DF74-7927-BE0BE7FACF2A}"/>
              </a:ext>
            </a:extLst>
          </p:cNvPr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5" rIns="96651" bIns="48325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ECB7A35-FA54-4048-B3EE-10F372DA944E}" type="slidenum">
              <a:rPr lang="en-US" altLang="pt-BR" sz="1200"/>
              <a:pPr algn="r" eaLnBrk="1" hangingPunct="1"/>
              <a:t>48</a:t>
            </a:fld>
            <a:endParaRPr lang="en-US" altLang="pt-BR" sz="12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37C4A97C-0FA5-05D6-7185-A7AA80D181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84713"/>
            <a:ext cx="4941887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39" tIns="46833" rIns="95339" bIns="46833"/>
          <a:lstStyle/>
          <a:p>
            <a:endParaRPr lang="pt-BR" altLang="pt-BR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E5B68233-E379-BEE3-E2D1-4D96E1317C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57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D5E355CA-6829-ACB5-D677-4BC557CA0E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A17ECF01-2D1C-2A6E-F088-D50BD9CE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MS PGothic" panose="020B0600070205080204" pitchFamily="34" charset="-128"/>
              </a:rPr>
              <a:t>Primary, secondary, tertiary, quaternary injury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MS PGothic" panose="020B0600070205080204" pitchFamily="34" charset="-128"/>
              </a:rPr>
              <a:t>Traumatic brain injury: an overview of pathobiology with emphasis on military populations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MS PGothic" panose="020B0600070205080204" pitchFamily="34" charset="-128"/>
              </a:rPr>
              <a:t>Ibolja Cernak</a:t>
            </a:r>
            <a:r>
              <a:rPr lang="en-US" altLang="en-US" u="sng">
                <a:ea typeface="MS PGothic" panose="020B0600070205080204" pitchFamily="34" charset="-128"/>
              </a:rPr>
              <a:t>1 and Linda J Noble-Haeusslein2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u="sng" baseline="30000">
                <a:ea typeface="MS PGothic" panose="020B0600070205080204" pitchFamily="34" charset="-128"/>
              </a:rPr>
              <a:t>1</a:t>
            </a:r>
            <a:r>
              <a:rPr lang="en-US" altLang="en-US" u="sng">
                <a:ea typeface="MS PGothic" panose="020B0600070205080204" pitchFamily="34" charset="-128"/>
              </a:rPr>
              <a:t>National Security Technology Department, Johns Hopkins University Applied Physics Laboratory, Laurel, Maryland, USA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u="sng" baseline="30000">
                <a:ea typeface="MS PGothic" panose="020B0600070205080204" pitchFamily="34" charset="-128"/>
              </a:rPr>
              <a:t>2</a:t>
            </a:r>
            <a:r>
              <a:rPr lang="en-US" altLang="en-US" u="sng">
                <a:ea typeface="MS PGothic" panose="020B0600070205080204" pitchFamily="34" charset="-128"/>
              </a:rPr>
              <a:t>Department of Neurological Surgery and Department of Physical Therapy and Rehabilitation Science, University of California, San Francisco, California, USA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u="sng">
                <a:ea typeface="MS PGothic" panose="020B0600070205080204" pitchFamily="34" charset="-128"/>
              </a:rPr>
              <a:t>Correspondence: Dr I Cernak, National Security Technology Department, Johns Hopkins University, Applied Physics Laboratory, Biomedicine Burinus Area, 11100 Johns Hopkins Road, Mail Stop MP2 N108, Laurel, MD 20723, USA. E-mail: </a:t>
            </a:r>
            <a:r>
              <a:rPr lang="en-US" altLang="en-US" u="sng">
                <a:ea typeface="MS PGothic" panose="020B0600070205080204" pitchFamily="34" charset="-128"/>
                <a:hlinkClick r:id="rId3"/>
              </a:rPr>
              <a:t>ibolja.cernak@jhuapl.edu</a:t>
            </a:r>
            <a:endParaRPr lang="en-US" altLang="en-US" u="sng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i="1">
                <a:ea typeface="MS PGothic" panose="020B0600070205080204" pitchFamily="34" charset="-128"/>
              </a:rPr>
              <a:t>Journal of Cerebral Blood Flow &amp; Metabolism</a:t>
            </a:r>
            <a:r>
              <a:rPr lang="en-US" altLang="en-US">
                <a:ea typeface="MS PGothic" panose="020B0600070205080204" pitchFamily="34" charset="-128"/>
              </a:rPr>
              <a:t> (2010) </a:t>
            </a:r>
            <a:r>
              <a:rPr lang="en-US" altLang="en-US" b="1">
                <a:ea typeface="MS PGothic" panose="020B0600070205080204" pitchFamily="34" charset="-128"/>
              </a:rPr>
              <a:t>30,</a:t>
            </a:r>
            <a:r>
              <a:rPr lang="en-US" altLang="en-US">
                <a:ea typeface="MS PGothic" panose="020B0600070205080204" pitchFamily="34" charset="-128"/>
              </a:rPr>
              <a:t> 255–266; doi:10.1038/jcbfm.2009.203; published online 7 October 2009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430357FD-A21A-6F7B-87B8-5A1D6555C6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F94E3C-3266-614E-B53A-5912F519C733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5977D3E2-970D-801C-7F09-537B3C4376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84713"/>
            <a:ext cx="4941887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39" tIns="46833" rIns="95339" bIns="46833"/>
          <a:lstStyle/>
          <a:p>
            <a:endParaRPr lang="pt-BR" altLang="pt-BR"/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E1E31F4C-27CD-9015-5AFA-ECC2C9FD45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57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AE244B81-6F60-5521-7D5E-3DA245A2D9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BFB18B3B-948D-859B-FE7E-0B7109CC71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Google Shape;319;gaef24d1f32_2_189:notes">
            <a:extLst>
              <a:ext uri="{FF2B5EF4-FFF2-40B4-BE49-F238E27FC236}">
                <a16:creationId xmlns:a16="http://schemas.microsoft.com/office/drawing/2014/main" id="{A3507C66-3BDB-A6BB-440A-0891B9C520A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sm" len="sm"/>
            <a:tailEnd type="none" w="sm" len="sm"/>
          </a:ln>
        </p:spPr>
      </p:sp>
      <p:sp>
        <p:nvSpPr>
          <p:cNvPr id="112643" name="Google Shape;320;gaef24d1f32_2_189:notes">
            <a:extLst>
              <a:ext uri="{FF2B5EF4-FFF2-40B4-BE49-F238E27FC236}">
                <a16:creationId xmlns:a16="http://schemas.microsoft.com/office/drawing/2014/main" id="{09233F10-2080-CD41-29C1-FAF257C50C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  <a:buSzPts val="1100"/>
            </a:pPr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Google Shape;316;g532f042ca8_0_61:notes">
            <a:extLst>
              <a:ext uri="{FF2B5EF4-FFF2-40B4-BE49-F238E27FC236}">
                <a16:creationId xmlns:a16="http://schemas.microsoft.com/office/drawing/2014/main" id="{873CCE2E-1089-AA42-331D-FFB77809D3F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14691" name="Google Shape;317;g532f042ca8_0_61:notes">
            <a:extLst>
              <a:ext uri="{FF2B5EF4-FFF2-40B4-BE49-F238E27FC236}">
                <a16:creationId xmlns:a16="http://schemas.microsoft.com/office/drawing/2014/main" id="{B87F3516-258E-A806-AE5D-7F7D30B119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>
            <a:extLst>
              <a:ext uri="{FF2B5EF4-FFF2-40B4-BE49-F238E27FC236}">
                <a16:creationId xmlns:a16="http://schemas.microsoft.com/office/drawing/2014/main" id="{E4954AA7-2F82-0596-6388-9AB00CA0FC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2950"/>
            <a:ext cx="4927600" cy="3695700"/>
          </a:xfrm>
          <a:ln/>
        </p:spPr>
      </p:sp>
      <p:sp>
        <p:nvSpPr>
          <p:cNvPr id="116739" name="Notes Placeholder 2">
            <a:extLst>
              <a:ext uri="{FF2B5EF4-FFF2-40B4-BE49-F238E27FC236}">
                <a16:creationId xmlns:a16="http://schemas.microsoft.com/office/drawing/2014/main" id="{4EEEC111-563A-3D2E-A2F4-96A909EDA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100" y="4684713"/>
            <a:ext cx="5389563" cy="443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4" tIns="47361" rIns="94724" bIns="47361"/>
          <a:lstStyle/>
          <a:p>
            <a:endParaRPr lang="pt-BR" altLang="pt-BR"/>
          </a:p>
        </p:txBody>
      </p:sp>
      <p:sp>
        <p:nvSpPr>
          <p:cNvPr id="116740" name="Slide Number Placeholder 3">
            <a:extLst>
              <a:ext uri="{FF2B5EF4-FFF2-40B4-BE49-F238E27FC236}">
                <a16:creationId xmlns:a16="http://schemas.microsoft.com/office/drawing/2014/main" id="{8667FCEF-722C-3E30-3B52-88F0AFFF7096}"/>
              </a:ext>
            </a:extLst>
          </p:cNvPr>
          <p:cNvSpPr txBox="1">
            <a:spLocks noGrp="1"/>
          </p:cNvSpPr>
          <p:nvPr/>
        </p:nvSpPr>
        <p:spPr bwMode="auto">
          <a:xfrm>
            <a:off x="3811588" y="9372600"/>
            <a:ext cx="29225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4" tIns="47361" rIns="94724" bIns="47361" anchor="b"/>
          <a:lstStyle>
            <a:lvl1pPr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FAA069F-4C48-BF4B-830B-5808DD30A2BA}" type="slidenum">
              <a:rPr lang="en-US" altLang="pt-BR" sz="1200">
                <a:latin typeface="Times New Roman" panose="02020603050405020304" pitchFamily="18" charset="0"/>
              </a:rPr>
              <a:pPr algn="r"/>
              <a:t>54</a:t>
            </a:fld>
            <a:endParaRPr lang="en-US" altLang="pt-BR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8E6FB49E-17DD-423B-AFBD-9D051A48BB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AC3186C-EA83-2DFF-18F7-458D670F0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MS PGothic" panose="020B0600070205080204" pitchFamily="34" charset="-128"/>
              </a:rPr>
              <a:t>Idealized blast wave form: overpressure, followed by underpressure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54D0A50F-AEE0-5102-A1E8-3FAEB4FE54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75CDFA-1116-DC46-9CB5-92ADDEC51DAC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EE3BAC83-6C70-4C51-DB72-84BA19EF6C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4A0B9CA9-0DCA-A69D-E521-A7588E0665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A24610B8-5019-1153-AE97-E26EB66812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0CB49D-E48C-A444-8F6A-8DDC08C6A8D2}" type="slidenum">
              <a:rPr lang="en-US" altLang="pt-BR" smtClean="0"/>
              <a:pPr/>
              <a:t>7</a:t>
            </a:fld>
            <a:endParaRPr lang="en-US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98A38A4-FE31-4FF1-FB02-C2AB572531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84713"/>
            <a:ext cx="4941887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39" tIns="46833" rIns="95339" bIns="46833"/>
          <a:lstStyle/>
          <a:p>
            <a:endParaRPr lang="pt-BR" altLang="pt-BR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A123C0D-F8D5-B2A8-9F36-733222EF1A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57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34754556-9EFF-9B6D-E650-73D5D581C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3AB797-91D7-C840-8938-78357363F577}" type="slidenum">
              <a:rPr lang="en-US" altLang="pt-BR" smtClean="0"/>
              <a:pPr/>
              <a:t>9</a:t>
            </a:fld>
            <a:endParaRPr lang="en-US" altLang="pt-BR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D0BE6A3B-18CB-0566-7062-94357299AF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C32953E2-2F42-60ED-4A7D-29267E7AE1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Coppola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D5C0D1-AE0C-B568-19A0-91F9303871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E832B3-3FFB-63F4-FA27-B041725893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9E1C4E-A81A-7CE6-C82B-BA3D5756E8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7A1C5-C4C9-9A48-B45E-404FD387B2A6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0200866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BF037C-92BB-A5BE-F6A0-B9F270962E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6C610C-E966-EA98-3925-C112B15F43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2596C-9E1A-607A-3604-77623C850B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64E7F-B1F7-814D-A1C7-245BE7D52C73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3440987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580008-64BD-438A-2D0B-B8DA3F2F29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3CCF8E-3489-CBCA-2547-44B3CD33DF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CAC51D-13BE-FDF6-DC23-07EBCFB8DE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4BF64-D95C-C94C-9266-2F8E533D19D4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409336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 1">
  <p:cSld name="Title and two columns 2 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;p7">
            <a:extLst>
              <a:ext uri="{FF2B5EF4-FFF2-40B4-BE49-F238E27FC236}">
                <a16:creationId xmlns:a16="http://schemas.microsoft.com/office/drawing/2014/main" id="{68117F8B-F71F-EEC3-88DE-2D807DAD4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"/>
            <a:ext cx="9144000" cy="6832600"/>
          </a:xfrm>
          <a:prstGeom prst="rect">
            <a:avLst/>
          </a:prstGeom>
          <a:gradFill rotWithShape="0">
            <a:gsLst>
              <a:gs pos="0">
                <a:srgbClr val="4C76C7"/>
              </a:gs>
              <a:gs pos="100000">
                <a:srgbClr val="7CD0C7"/>
              </a:gs>
            </a:gsLst>
            <a:lin ang="2700000"/>
          </a:gradFill>
          <a:ln w="9525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3" name="Google Shape;28;p7">
            <a:extLst>
              <a:ext uri="{FF2B5EF4-FFF2-40B4-BE49-F238E27FC236}">
                <a16:creationId xmlns:a16="http://schemas.microsoft.com/office/drawing/2014/main" id="{B62AA584-C252-4DF5-E12E-9DB09D3324B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6116638"/>
            <a:ext cx="9334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29;p7">
            <a:extLst>
              <a:ext uri="{FF2B5EF4-FFF2-40B4-BE49-F238E27FC236}">
                <a16:creationId xmlns:a16="http://schemas.microsoft.com/office/drawing/2014/main" id="{A058A356-7333-7E36-3B06-3F6E53B9425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" b="78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30;p7">
            <a:extLst>
              <a:ext uri="{FF2B5EF4-FFF2-40B4-BE49-F238E27FC236}">
                <a16:creationId xmlns:a16="http://schemas.microsoft.com/office/drawing/2014/main" id="{0B4739AC-0599-06B3-A637-C6F36232D602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7524750" y="6218238"/>
            <a:ext cx="1390650" cy="469900"/>
          </a:xfrm>
        </p:spPr>
        <p:txBody>
          <a:bodyPr spcFirstLastPara="1" lIns="91425" tIns="91425" rIns="91425" b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>
              <a:buNone/>
              <a:defRPr sz="9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buNone/>
              <a:defRPr sz="9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buNone/>
              <a:defRPr sz="9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buNone/>
              <a:defRPr sz="9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buNone/>
              <a:defRPr sz="9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buNone/>
              <a:defRPr sz="9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buNone/>
              <a:defRPr sz="9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buNone/>
              <a:defRPr sz="9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>
              <a:defRPr/>
            </a:pPr>
            <a:r>
              <a:rPr lang="en-US"/>
              <a:t> Investors Deck | </a:t>
            </a:r>
            <a:fld id="{DF8576EB-8460-0A4F-8616-C69A6137DC5B}" type="slidenum">
              <a:rPr lang="en" smtClean="0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7439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61F2D3CC-EC49-59DC-F392-FEB34BB3CC1F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CE9ED-3E8D-4345-BEA4-32FE5C8E5296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513025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B6CED8-670D-8A5E-6F5F-DEF3AB05CB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32CF-120A-4643-BDF1-75086B4E8C51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CBD225-CC52-9420-0153-6E788A87E1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717D4E-7D8E-AB4F-51E5-987A308680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159F1-0343-194C-BDF1-ED88399F9F6B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4755158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C877CD-3DA1-F76E-E7DA-5F7D8DF377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A13EE-0B9E-A147-8AD4-61EA1749A3F6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B87CFB-7A3E-4EDF-4D26-45DD2BEC25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1749D3-0381-AD63-734D-78252852D2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7E7A8-3517-424A-B88E-67DE743C0F5D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8888245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D775B2-7100-2A2D-5744-C8E6A081F4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DF350-4E03-7145-9A9D-FB3B699ED0D4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F75A6-3121-82C0-F37E-B22F4CBAED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F818AC-E6EB-86FF-E99A-566AF79D20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B1709-D322-9A48-9A8D-3A7BCD520E0E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6668553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15D83D-47B7-54DC-0E29-8959667A4F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6D7A9-63C1-EF4C-804D-82A0C55CDD31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EE5F4F-5B39-FF1A-E5D7-D2F94005E1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25A4EF-2596-7B7F-1650-88004E57B6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DF91C-77B3-E24F-BFA3-B35B5998C617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7171567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8FCAC6A-217D-76EB-FCA9-6913240193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061FC-3F95-7448-8E71-AEE22A3D4385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3226EF4-7B69-C86D-AC5A-871DDA7FE9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2985341-2C2A-F3EF-4B73-B3DE73C00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3CECF-8A49-A74B-8176-274F66DFCF97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3016813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EA68674-84BB-21B8-3EAA-1E9F2A836F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D19A6-A794-FF45-8B8E-628404707E42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F0B4175-8FD8-37E0-6D8E-B5DE75A42A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17BFB7C-BC24-A279-0710-4A029753FD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B9668-BAF6-AF40-88B8-FE8105CD87A7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038825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A78DEF-3353-771B-4296-E82E951C2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2C0D50-DF53-C702-1184-E82321B21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095406-A039-4171-AB97-6AC8B609E7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70D56-829A-D446-9E95-99F3D3D7AD55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45606060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E80DCF4-B3A0-2A34-9E57-14ABC0DB84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E3721-46BC-2B4C-B4CF-507BB847CB07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1DA358F-1331-A11A-61E3-91175F5293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F41AAB4-D623-8933-0102-ABD885180F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E1789-7D7C-A74A-A746-F00B3B0F18C9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5501491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863129-2058-8437-C0F6-E8086DF004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F2B36-B00D-F04D-A872-8A25066128D0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B1356F-3345-C6D1-3E56-4A378CB609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89543A-C5AC-22B4-7AA7-9EAB3390F8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1388C-C2E7-CA44-927B-618391195B22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1630597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40FE6C-7A8B-1DF4-14D0-F20EDCA29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46E53-137A-9847-BB24-991234067D0F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F238A2-25AB-27C7-97FB-E834B9150E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475357-A032-E7B1-25AC-BD328C24B4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66EDB-8CB4-2644-8D1A-E078A896F70D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5227659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D69676-CE36-AD97-6476-8349D406A9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F42FD-C511-8444-B861-79F0D2E5E282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D39BB6-3332-80C6-1431-290C4A5B31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F673FA-D176-10D5-933F-E7A8648DBA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FFE17-D18A-BC4E-90EC-543CB0FE9EDB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5815127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2EC573-994A-2439-CE57-EF53727D4A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63B-6933-694D-8785-4806AB7F7B37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E099E5-7391-5017-517B-326EC9F9A1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3580B1-EA05-BA63-AC90-7FE0AED4A4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B9F5E-1A2E-A947-BA79-1E1D1DC3FF3F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0976376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er Slides with Phone Mockups">
  <p:cSld name="Inner Slides with Phone Mockup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;p16">
            <a:extLst>
              <a:ext uri="{FF2B5EF4-FFF2-40B4-BE49-F238E27FC236}">
                <a16:creationId xmlns:a16="http://schemas.microsoft.com/office/drawing/2014/main" id="{BB6E919B-9939-66D6-302C-248914496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0" y="0"/>
            <a:ext cx="2095500" cy="6858000"/>
          </a:xfrm>
          <a:prstGeom prst="rect">
            <a:avLst/>
          </a:prstGeom>
          <a:gradFill rotWithShape="0">
            <a:gsLst>
              <a:gs pos="0">
                <a:srgbClr val="4C76C7"/>
              </a:gs>
              <a:gs pos="100000">
                <a:srgbClr val="7CD0C7"/>
              </a:gs>
            </a:gsLst>
            <a:lin ang="2700000"/>
          </a:gra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/>
            </a:pPr>
            <a:endParaRPr lang="en-US" altLang="en-US" sz="1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Google Shape;64;p16">
            <a:extLst>
              <a:ext uri="{FF2B5EF4-FFF2-40B4-BE49-F238E27FC236}">
                <a16:creationId xmlns:a16="http://schemas.microsoft.com/office/drawing/2014/main" id="{EC1B1DD0-6850-2613-1C1E-9FE85609BB8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6116638"/>
            <a:ext cx="9334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66;p16">
            <a:extLst>
              <a:ext uri="{FF2B5EF4-FFF2-40B4-BE49-F238E27FC236}">
                <a16:creationId xmlns:a16="http://schemas.microsoft.com/office/drawing/2014/main" id="{C5001F1A-F891-F033-A5F6-5741F187228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0" y="3770313"/>
            <a:ext cx="126365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67;p16">
            <a:extLst>
              <a:ext uri="{FF2B5EF4-FFF2-40B4-BE49-F238E27FC236}">
                <a16:creationId xmlns:a16="http://schemas.microsoft.com/office/drawing/2014/main" id="{016246AD-EE13-88C2-D290-845311764A2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200025"/>
            <a:ext cx="1160463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65;p16">
            <a:extLst>
              <a:ext uri="{FF2B5EF4-FFF2-40B4-BE49-F238E27FC236}">
                <a16:creationId xmlns:a16="http://schemas.microsoft.com/office/drawing/2014/main" id="{8B504223-A629-1910-6357-7A437A9742B4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7524750" y="6218238"/>
            <a:ext cx="1390650" cy="469900"/>
          </a:xfrm>
        </p:spPr>
        <p:txBody>
          <a:bodyPr spcFirstLastPara="1" lIns="91425" tIns="91425" rIns="91425" bIns="91425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>
              <a:defRPr/>
            </a:pPr>
            <a:r>
              <a:rPr lang="en-US"/>
              <a:t> Investors Deck | </a:t>
            </a:r>
            <a:fld id="{BFAF2F08-F9E3-4D4D-891C-27BE52E6702C}" type="slidenum">
              <a:rPr lang="en" smtClean="0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3529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9D34DD-CCFF-2E0A-D96D-3DAE06A44A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409F5-8E8D-2146-90DC-05081CDEBC19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A66794-39A0-7C46-9086-0B473EC829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7EA404-9CFD-34B3-8177-D2E3DDAA02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52C83-92E1-3C4A-9A0E-7768D9A7A7A8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1882230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70AF27-82A1-96A7-08BC-7E0E87707B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0B31D-1368-2743-8D3D-B5770D4BC687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49EC44-5657-0D84-1E60-9E32C38B93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2D843E-1F5C-8B40-CB8A-79CC56C1F8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4AA96-8AE0-1F4F-91A9-A5AA838D24EE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8343948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44306B-1FF6-F998-9435-443A6947EA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5A8CE-2202-384F-A819-AB0BD090BE9B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DCAFCB-5F06-C096-0692-27D4FF9C41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8B991D-C769-01D2-6C69-84C8146553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21E6A-2AA3-BE42-8ADF-9FA3E04B6617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9484712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D64F1D-265C-6942-4236-3DDB076931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5B1D7-F4A7-5340-9F6B-814179CDE7B7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D0027B-885E-466B-E43D-6FEA1EC26C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AD8A1C-863C-68B4-05F7-FED81EEB33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152A9-54D7-8A4B-885A-559757C44603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14848308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424844-1D33-71E2-B281-98F8F622E5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0936EE-4BB4-C0C1-0784-FFC4C5F01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D71E25-8283-E231-3875-77EFE4A249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6ABE5-B2B6-4741-A380-C8A177D40684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5971852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5F3AE11-4745-FA17-1C82-E02F8E6EF8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6CAD6-F6F9-4B45-AD77-E724ADB866EF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1C3D457-C3C4-1F4A-C34E-D27718E808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E975D4-C485-0B2D-F107-AAFC57706B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6F527-C6C7-9347-9258-C947D8C8D61B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8109670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0D985BF-6B50-5622-2706-F6D36C4BAE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A3BA5-99E8-BE49-916C-51FE86D07AC3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DE5B808-815D-0738-EA30-9B2EC62578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48A9F8-FB56-7766-19DD-6C60A7CCFD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6EAAA-E320-7E41-855B-236327899BEB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9488457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080A8FE-49F9-EAE4-4900-DB52F9C6A1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50E0F-86D9-4F49-BA6F-22EAB8F2ED74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7EFC13-3848-E83C-0C33-7C64BFF3C6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4C3A61-5F87-032A-A425-02942F2619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BEEF4-A2BE-6A42-970D-6D812DB8410B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47545712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BBA1D-79AB-C83B-3326-8F2A14EB3D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874E4-A021-B943-8D0B-FB35BA17D304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6393DF-C955-7FB7-EA4A-4B652BF99E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B32174-47C4-CCF1-5A56-D8F6534745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E1D88-9BA6-EB47-8085-1791990A9A29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0801104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30A9B0-B973-0A04-8D8E-FA826292C8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CB9C4-E9C3-194B-8736-5017AE7F8140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4CB51A-329B-2116-D7E3-D82BA75E1D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A35D3-23E3-4EBE-A7A0-57F6E2E0C0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B7E40-614E-4144-9115-0B6DAE86E993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4662907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FB877D-AA63-1235-5D0B-374267CC6B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7B3C6-551F-A64F-9C1D-1DF23A20F237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15C927-F4E1-5259-3C56-609CC60E06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EB5988-2488-231B-BA2D-A7851902FB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B4022-FAE2-7744-B4FC-8CFE54ECDB55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4429826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32F637-6F1B-122D-36DD-57E22B7ED7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ADE0A-CD49-5349-B873-30C83D757C41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5AA720-7B86-E6AD-92EB-744D179C73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6173EA-BC76-3F82-64E6-15C0A4573B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51F6-BAB2-B746-83E4-9BCCC7980277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1339489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D72C17-7C11-D185-5853-DDDF492C43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25EE7F-1E04-65E2-AABA-B1C9D2F7CC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89512A-258D-FA8D-4EE9-9746011AEF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2B610-F7B9-4847-8B55-942112E653B4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9016809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E3689F6-0DB1-0C4B-C5AE-A872FDD1DD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B262CBB-0628-48F4-7F9F-AFEE591E12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C845828-6096-0784-18A4-A488B1040D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2999E-9791-344F-9342-A9DDCE3E5C67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7263484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D40F596-6534-174A-6AF3-6DA547DC34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7168ECE-BF15-FBF0-157D-2B7AEA01DB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0097A3-3419-C085-1CFA-9DE2942CFF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A131C-1373-584C-AAA0-F33C7B1EA2E9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7010107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FFF4057-8B98-332D-1387-EE13BA00EB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B6A2532-6050-C100-A92A-1D5B22921F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92AE95A-C7FA-74CD-C434-B919E191F7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5F7F1-1D0F-3A40-B109-6B5FFA6C67C2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45583740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CC9046-1113-1F7B-233B-D4CB8C8C8D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D4A2F-0A93-2BA4-BB15-1091CA42F4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7B6EF-47C1-8354-689B-36A68EE9E1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853F5-48BE-4647-BB2A-0AF10B2A690D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5598103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23EE8-1123-1411-C83E-87E0B0FEE9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2F58E9-3E51-59CD-DD6A-E9F69DAA3F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16E484-804B-AE9A-3DE9-5A1DB633FE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9CD90-4B3A-C049-B71B-98F3B914C404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0738723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30AA134-91F5-2D35-1F24-D2DBE17F31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D99281B-4750-ABAC-09EC-C2E25E02CF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94D9896C-F1C3-71A2-82F2-DF30FEEE92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582F96A7-5551-F917-449C-11C67A9DDD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890EAC23-17B4-E9D9-D901-33262DF602E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9CFB7FC-E3F0-5945-A40B-AA1EEA2C7475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4003" r:id="rId12"/>
    <p:sldLayoutId id="2147484004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89E754D-DAC8-7F12-79BC-1784E9C67B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C86B034-E303-1618-D41B-772A3868D5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536580" name="Rectangle 4">
            <a:extLst>
              <a:ext uri="{FF2B5EF4-FFF2-40B4-BE49-F238E27FC236}">
                <a16:creationId xmlns:a16="http://schemas.microsoft.com/office/drawing/2014/main" id="{A35F6F86-9906-E6CA-2F50-4DF36E095F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fld id="{3E1AE77D-D6B3-1542-A4A9-301A7B06A3F7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536581" name="Rectangle 5">
            <a:extLst>
              <a:ext uri="{FF2B5EF4-FFF2-40B4-BE49-F238E27FC236}">
                <a16:creationId xmlns:a16="http://schemas.microsoft.com/office/drawing/2014/main" id="{4A56492D-E271-BE65-F8FD-E23E537F67F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6582" name="Rectangle 6">
            <a:extLst>
              <a:ext uri="{FF2B5EF4-FFF2-40B4-BE49-F238E27FC236}">
                <a16:creationId xmlns:a16="http://schemas.microsoft.com/office/drawing/2014/main" id="{764191B1-33C1-8A34-BA75-BBAB0D59E3D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017D618-C2D7-3C4B-825A-1BC587DE4E5B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4005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19D3E3E-BC53-73A6-65E4-26C1BC6251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C58B096-1F69-F8B0-2E8C-9694201BB3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576516" name="Rectangle 4">
            <a:extLst>
              <a:ext uri="{FF2B5EF4-FFF2-40B4-BE49-F238E27FC236}">
                <a16:creationId xmlns:a16="http://schemas.microsoft.com/office/drawing/2014/main" id="{41963AE8-DD27-F203-13C0-B24ACC17ED3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fld id="{E4ABE553-8675-3B46-9886-48FFA8EDA3DD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576517" name="Rectangle 5">
            <a:extLst>
              <a:ext uri="{FF2B5EF4-FFF2-40B4-BE49-F238E27FC236}">
                <a16:creationId xmlns:a16="http://schemas.microsoft.com/office/drawing/2014/main" id="{B1C28047-79A5-D7FE-D0A3-4EA1E2F78D6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6518" name="Rectangle 6">
            <a:extLst>
              <a:ext uri="{FF2B5EF4-FFF2-40B4-BE49-F238E27FC236}">
                <a16:creationId xmlns:a16="http://schemas.microsoft.com/office/drawing/2014/main" id="{FE41DB37-DFA6-0957-77F1-72C866E7F4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E3B9027-CAB7-C345-8A4F-8AD6D0AB69FE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https://twitter.com/Triajinc" TargetMode="External"/><Relationship Id="rId7" Type="http://schemas.openxmlformats.org/officeDocument/2006/relationships/hyperlink" Target="https://www.instagram.com/triajinc/" TargetMode="Externa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hyperlink" Target="https://www.linkedin.com/company/triaj/" TargetMode="External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hyperlink" Target="https://www.facebook.com/triajinc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C1BA10A0-FA16-A761-C580-F54AE5EB4C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-457200"/>
            <a:ext cx="7620000" cy="2743200"/>
          </a:xfrm>
        </p:spPr>
        <p:txBody>
          <a:bodyPr/>
          <a:lstStyle/>
          <a:p>
            <a:r>
              <a:rPr lang="en-US" altLang="pt-BR" sz="3600" b="1">
                <a:solidFill>
                  <a:srgbClr val="F2F2F2"/>
                </a:solidFill>
              </a:rPr>
              <a:t>Blast Injury</a:t>
            </a:r>
          </a:p>
        </p:txBody>
      </p:sp>
      <p:sp>
        <p:nvSpPr>
          <p:cNvPr id="9219" name="Subtitle 2">
            <a:extLst>
              <a:ext uri="{FF2B5EF4-FFF2-40B4-BE49-F238E27FC236}">
                <a16:creationId xmlns:a16="http://schemas.microsoft.com/office/drawing/2014/main" id="{F9FB0A40-A41C-29CA-0430-023CD5CC4F8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" y="2133600"/>
            <a:ext cx="8153400" cy="5562600"/>
          </a:xfrm>
        </p:spPr>
        <p:txBody>
          <a:bodyPr/>
          <a:lstStyle/>
          <a:p>
            <a:r>
              <a:rPr lang="en-US" altLang="pt-BR" b="1">
                <a:solidFill>
                  <a:srgbClr val="F2F2F2"/>
                </a:solidFill>
              </a:rPr>
              <a:t>Martin R. Eichelberger, M.D.</a:t>
            </a:r>
          </a:p>
          <a:p>
            <a:endParaRPr lang="en-US" altLang="pt-BR" b="1">
              <a:solidFill>
                <a:srgbClr val="F2F2F2"/>
              </a:solidFill>
            </a:endParaRPr>
          </a:p>
          <a:p>
            <a:r>
              <a:rPr lang="en-US" altLang="pt-BR" b="1">
                <a:solidFill>
                  <a:srgbClr val="F2F2F2"/>
                </a:solidFill>
              </a:rPr>
              <a:t>Triaj Inc.</a:t>
            </a:r>
          </a:p>
          <a:p>
            <a:r>
              <a:rPr lang="en-US" altLang="pt-BR" b="1">
                <a:solidFill>
                  <a:srgbClr val="F2F2F2"/>
                </a:solidFill>
              </a:rPr>
              <a:t>Annapolis, Maryland</a:t>
            </a:r>
          </a:p>
          <a:p>
            <a:endParaRPr lang="en-US" altLang="pt-BR" sz="2400" b="1">
              <a:solidFill>
                <a:srgbClr val="F2F2F2"/>
              </a:solidFill>
            </a:endParaRPr>
          </a:p>
          <a:p>
            <a:endParaRPr lang="en-US" altLang="pt-BR" sz="1600" b="1">
              <a:solidFill>
                <a:srgbClr val="F2F2F2"/>
              </a:solidFill>
            </a:endParaRPr>
          </a:p>
          <a:p>
            <a:r>
              <a:rPr lang="en-US" altLang="pt-BR" sz="1600" b="1">
                <a:solidFill>
                  <a:srgbClr val="F2F2F2"/>
                </a:solidFill>
              </a:rPr>
              <a:t>Professor of Surgery and Pediatrics</a:t>
            </a:r>
          </a:p>
          <a:p>
            <a:r>
              <a:rPr lang="en-US" altLang="pt-BR" sz="1600" b="1">
                <a:solidFill>
                  <a:srgbClr val="F2F2F2"/>
                </a:solidFill>
              </a:rPr>
              <a:t>Children’s National Medical Center</a:t>
            </a:r>
          </a:p>
          <a:p>
            <a:r>
              <a:rPr lang="en-US" altLang="pt-BR" sz="1600" b="1">
                <a:solidFill>
                  <a:srgbClr val="F2F2F2"/>
                </a:solidFill>
              </a:rPr>
              <a:t>Washington, D.C.</a:t>
            </a:r>
          </a:p>
          <a:p>
            <a:endParaRPr lang="en-US" altLang="pt-BR" sz="3800" b="1">
              <a:solidFill>
                <a:srgbClr val="F2F2F2"/>
              </a:solidFill>
            </a:endParaRPr>
          </a:p>
          <a:p>
            <a:endParaRPr lang="en-US" altLang="pt-BR" sz="3800" b="1">
              <a:solidFill>
                <a:srgbClr val="F2F2F2"/>
              </a:solidFill>
            </a:endParaRPr>
          </a:p>
          <a:p>
            <a:r>
              <a:rPr lang="en-US" altLang="pt-BR" sz="2800" b="1">
                <a:solidFill>
                  <a:srgbClr val="F2F2F2"/>
                </a:solidFill>
              </a:rPr>
              <a:t>11-21-20</a:t>
            </a:r>
          </a:p>
          <a:p>
            <a:endParaRPr lang="en-US" altLang="pt-BR" sz="3800" b="1">
              <a:solidFill>
                <a:srgbClr val="F2F2F2"/>
              </a:solidFill>
            </a:endParaRPr>
          </a:p>
          <a:p>
            <a:endParaRPr lang="en-US" altLang="pt-BR" sz="3800" b="1">
              <a:solidFill>
                <a:srgbClr val="F2F2F2"/>
              </a:solidFill>
            </a:endParaRPr>
          </a:p>
        </p:txBody>
      </p:sp>
      <p:sp>
        <p:nvSpPr>
          <p:cNvPr id="9220" name="Line 4">
            <a:extLst>
              <a:ext uri="{FF2B5EF4-FFF2-40B4-BE49-F238E27FC236}">
                <a16:creationId xmlns:a16="http://schemas.microsoft.com/office/drawing/2014/main" id="{8015A279-D23A-08CC-A28B-FC2389AA29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676400"/>
            <a:ext cx="8305800" cy="0"/>
          </a:xfrm>
          <a:prstGeom prst="line">
            <a:avLst/>
          </a:prstGeom>
          <a:noFill/>
          <a:ln w="508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ontent Placeholder 3" descr="Saddam facial injuries.jpg">
            <a:extLst>
              <a:ext uri="{FF2B5EF4-FFF2-40B4-BE49-F238E27FC236}">
                <a16:creationId xmlns:a16="http://schemas.microsoft.com/office/drawing/2014/main" id="{C4DD173B-952F-DBE7-4E8B-778EC0A41D6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" y="152400"/>
            <a:ext cx="8096250" cy="6477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ubano - IMAG0069">
            <a:extLst>
              <a:ext uri="{FF2B5EF4-FFF2-40B4-BE49-F238E27FC236}">
                <a16:creationId xmlns:a16="http://schemas.microsoft.com/office/drawing/2014/main" id="{44F03611-07B7-CF94-2704-7408E9521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9">
            <a:extLst>
              <a:ext uri="{FF2B5EF4-FFF2-40B4-BE49-F238E27FC236}">
                <a16:creationId xmlns:a16="http://schemas.microsoft.com/office/drawing/2014/main" id="{395860C3-5E67-59DB-17D7-38F3D3494CA7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1371600"/>
            <a:ext cx="3581400" cy="5029200"/>
            <a:chOff x="5562600" y="1828800"/>
            <a:chExt cx="2971800" cy="3849159"/>
          </a:xfrm>
        </p:grpSpPr>
        <p:pic>
          <p:nvPicPr>
            <p:cNvPr id="31758" name="Picture 7" descr="Saturday 26th July 2008 005.JPG">
              <a:extLst>
                <a:ext uri="{FF2B5EF4-FFF2-40B4-BE49-F238E27FC236}">
                  <a16:creationId xmlns:a16="http://schemas.microsoft.com/office/drawing/2014/main" id="{4DAABF82-CBFA-7626-E1E5-6860CF718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828800"/>
              <a:ext cx="2971800" cy="3849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9" name="Rectangle 8">
              <a:extLst>
                <a:ext uri="{FF2B5EF4-FFF2-40B4-BE49-F238E27FC236}">
                  <a16:creationId xmlns:a16="http://schemas.microsoft.com/office/drawing/2014/main" id="{AA4CEEEE-F704-CDAF-2115-8CAC916E0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9400" y="2590800"/>
              <a:ext cx="381000" cy="4572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  <a:ea typeface="ヒラギノ角ゴ ProN W3" panose="020B0300000000000000" pitchFamily="34" charset="-128"/>
                <a:cs typeface="ヒラギノ角ゴ ProN W3" panose="020B0300000000000000" pitchFamily="34" charset="-128"/>
              </a:endParaRPr>
            </a:p>
          </p:txBody>
        </p:sp>
      </p:grpSp>
      <p:sp>
        <p:nvSpPr>
          <p:cNvPr id="31747" name="Rectangle 4">
            <a:extLst>
              <a:ext uri="{FF2B5EF4-FFF2-40B4-BE49-F238E27FC236}">
                <a16:creationId xmlns:a16="http://schemas.microsoft.com/office/drawing/2014/main" id="{0A6AD636-5EE7-CDC7-A873-649537200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66800"/>
            <a:ext cx="487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Wingdings 3" pitchFamily="2" charset="2"/>
              <a:buNone/>
            </a:pPr>
            <a:endParaRPr lang="en-US" altLang="en-US" sz="2400">
              <a:solidFill>
                <a:schemeClr val="bg1"/>
              </a:solidFill>
              <a:latin typeface="Calibri" panose="020F0502020204030204" pitchFamily="34" charset="0"/>
              <a:sym typeface="Courier" pitchFamily="2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SzPct val="90000"/>
              <a:buFont typeface="Wingdings" pitchFamily="2" charset="2"/>
              <a:buChar char=""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sym typeface="Courier" pitchFamily="2" charset="0"/>
              </a:rPr>
              <a:t> </a:t>
            </a:r>
            <a:r>
              <a:rPr lang="en-US" altLang="en-US" sz="2400" b="1" u="sng">
                <a:solidFill>
                  <a:schemeClr val="bg1"/>
                </a:solidFill>
                <a:latin typeface="Calibri" panose="020F0502020204030204" pitchFamily="34" charset="0"/>
                <a:sym typeface="Courier" pitchFamily="2" charset="0"/>
              </a:rPr>
              <a:t>Tourniquet</a:t>
            </a: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sym typeface="Courier" pitchFamily="2" charset="0"/>
              </a:rPr>
              <a:t> </a:t>
            </a:r>
            <a:r>
              <a:rPr lang="en-US" altLang="en-US" sz="2400" baseline="30000">
                <a:solidFill>
                  <a:schemeClr val="bg1"/>
                </a:solidFill>
                <a:latin typeface="Calibri" panose="020F0502020204030204" pitchFamily="34" charset="0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Courier" pitchFamily="2" charset="0"/>
              </a:rPr>
              <a:t>1</a:t>
            </a:r>
            <a:endParaRPr lang="en-US" altLang="en-US" sz="2400">
              <a:solidFill>
                <a:schemeClr val="bg1"/>
              </a:solidFill>
              <a:latin typeface="Courier" pitchFamily="2" charset="0"/>
              <a:sym typeface="Courier" pitchFamily="2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Wingdings 3" pitchFamily="2" charset="2"/>
              <a:buNone/>
            </a:pPr>
            <a:endParaRPr lang="en-US" altLang="en-US" sz="2400" i="1">
              <a:solidFill>
                <a:schemeClr val="bg1"/>
              </a:solidFill>
              <a:latin typeface="Courier" pitchFamily="2" charset="0"/>
              <a:sym typeface="Courier" pitchFamily="2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276C723D-B040-9F9C-A535-6F0F737D8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5181600"/>
            <a:ext cx="5410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Wingdings 3" pitchFamily="2" charset="2"/>
              <a:buNone/>
            </a:pPr>
            <a:r>
              <a:rPr lang="en-US" altLang="en-US" sz="3000" b="1">
                <a:solidFill>
                  <a:srgbClr val="FFFF00"/>
                </a:solidFill>
                <a:latin typeface="Calibri" panose="020F0502020204030204" pitchFamily="34" charset="0"/>
                <a:sym typeface="Courier" pitchFamily="2" charset="0"/>
              </a:rPr>
              <a:t>Save Lives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Wingdings 3" pitchFamily="2" charset="2"/>
              <a:buNone/>
            </a:pPr>
            <a:r>
              <a:rPr lang="en-US" altLang="en-US" sz="3000" b="1">
                <a:solidFill>
                  <a:srgbClr val="FFFF00"/>
                </a:solidFill>
                <a:latin typeface="Calibri" panose="020F0502020204030204" pitchFamily="34" charset="0"/>
                <a:sym typeface="Courier" pitchFamily="2" charset="0"/>
              </a:rPr>
              <a:t>No Increase in Amputations</a:t>
            </a:r>
            <a:endParaRPr lang="en-US" altLang="en-US" sz="3000" b="1">
              <a:solidFill>
                <a:srgbClr val="FFFF00"/>
              </a:solidFill>
              <a:latin typeface="Courier" pitchFamily="2" charset="0"/>
              <a:sym typeface="Courier" pitchFamily="2" charset="0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Wingdings 3" pitchFamily="2" charset="2"/>
              <a:buNone/>
            </a:pPr>
            <a:endParaRPr lang="en-US" altLang="en-US" sz="3000" b="1" i="1">
              <a:solidFill>
                <a:srgbClr val="FFFF00"/>
              </a:solidFill>
              <a:latin typeface="Courier" pitchFamily="2" charset="0"/>
              <a:sym typeface="Courier" pitchFamily="2" charset="0"/>
            </a:endParaRPr>
          </a:p>
        </p:txBody>
      </p:sp>
      <p:sp>
        <p:nvSpPr>
          <p:cNvPr id="31749" name="TextBox 11">
            <a:extLst>
              <a:ext uri="{FF2B5EF4-FFF2-40B4-BE49-F238E27FC236}">
                <a16:creationId xmlns:a16="http://schemas.microsoft.com/office/drawing/2014/main" id="{699F04DF-6FCF-4C22-ADA1-427DD480B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535738"/>
            <a:ext cx="5029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baseline="30000">
                <a:solidFill>
                  <a:srgbClr val="FFFFFF"/>
                </a:solidFill>
                <a:latin typeface="Calibri" panose="020F0502020204030204" pitchFamily="34" charset="0"/>
                <a:ea typeface="ヒラギノ角ゴ ProN W3" panose="020B0300000000000000" pitchFamily="34" charset="-128"/>
                <a:cs typeface="ヒラギノ角ゴ ProN W3" panose="020B0300000000000000" pitchFamily="34" charset="-128"/>
              </a:rPr>
              <a:t>1</a:t>
            </a:r>
            <a:r>
              <a:rPr lang="en-US" altLang="en-US" sz="1600" b="1">
                <a:solidFill>
                  <a:srgbClr val="FFFFFF"/>
                </a:solidFill>
                <a:latin typeface="Calibri" panose="020F0502020204030204" pitchFamily="34" charset="0"/>
                <a:ea typeface="ヒラギノ角ゴ ProN W3" panose="020B0300000000000000" pitchFamily="34" charset="-128"/>
                <a:cs typeface="ヒラギノ角ゴ ProN W3" panose="020B0300000000000000" pitchFamily="34" charset="-128"/>
              </a:rPr>
              <a:t>Kragh, et al. Ann Surg 249(1):1, 2009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382A02-CE32-EE98-D2F5-FA2533363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11600"/>
            <a:ext cx="39624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6">
            <a:extLst>
              <a:ext uri="{FF2B5EF4-FFF2-40B4-BE49-F238E27FC236}">
                <a16:creationId xmlns:a16="http://schemas.microsoft.com/office/drawing/2014/main" id="{94926242-157C-700E-BC72-493AD6A499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447800"/>
          </a:xfrm>
        </p:spPr>
        <p:txBody>
          <a:bodyPr rIns="132080"/>
          <a:lstStyle/>
          <a:p>
            <a:pPr eaLnBrk="1" hangingPunct="1"/>
            <a:r>
              <a:rPr lang="en-US" altLang="en-US" sz="5400" b="1">
                <a:solidFill>
                  <a:srgbClr val="FFFFFF"/>
                </a:solidFill>
                <a:sym typeface="Bank Gothic"/>
              </a:rPr>
              <a:t>Touniquet</a:t>
            </a:r>
            <a:endParaRPr lang="en-US" altLang="en-US" sz="5400" b="1">
              <a:solidFill>
                <a:srgbClr val="FFFFFF"/>
              </a:solidFill>
              <a:ea typeface="ヒラギノ角ゴ ProN W6" panose="020B0300000000000000" pitchFamily="34" charset="-128"/>
              <a:cs typeface="ヒラギノ角ゴ ProN W6" panose="020B0300000000000000" pitchFamily="34" charset="-128"/>
              <a:sym typeface="Bank Gothic"/>
            </a:endParaRPr>
          </a:p>
        </p:txBody>
      </p:sp>
      <p:sp>
        <p:nvSpPr>
          <p:cNvPr id="31752" name="Line 7">
            <a:extLst>
              <a:ext uri="{FF2B5EF4-FFF2-40B4-BE49-F238E27FC236}">
                <a16:creationId xmlns:a16="http://schemas.microsoft.com/office/drawing/2014/main" id="{DFDD9D22-CA11-CA05-8239-4224ECB3D3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1295400"/>
            <a:ext cx="9144000" cy="0"/>
          </a:xfrm>
          <a:prstGeom prst="line">
            <a:avLst/>
          </a:prstGeom>
          <a:noFill/>
          <a:ln w="508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7274EC-2857-69BF-2E75-6287D6362033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5638800" y="3276600"/>
            <a:ext cx="1828800" cy="457200"/>
          </a:xfrm>
          <a:prstGeom prst="straightConnector1">
            <a:avLst/>
          </a:prstGeom>
          <a:noFill/>
          <a:ln w="666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19">
            <a:extLst>
              <a:ext uri="{FF2B5EF4-FFF2-40B4-BE49-F238E27FC236}">
                <a16:creationId xmlns:a16="http://schemas.microsoft.com/office/drawing/2014/main" id="{DFF7C16A-9178-945D-FB20-B8DED0F3F5EB}"/>
              </a:ext>
            </a:extLst>
          </p:cNvPr>
          <p:cNvGrpSpPr>
            <a:grpSpLocks/>
          </p:cNvGrpSpPr>
          <p:nvPr/>
        </p:nvGrpSpPr>
        <p:grpSpPr bwMode="auto">
          <a:xfrm>
            <a:off x="355600" y="2068513"/>
            <a:ext cx="4064000" cy="3113087"/>
            <a:chOff x="355600" y="2069206"/>
            <a:chExt cx="4064000" cy="3112394"/>
          </a:xfrm>
        </p:grpSpPr>
        <p:pic>
          <p:nvPicPr>
            <p:cNvPr id="31755" name="Picture 13">
              <a:extLst>
                <a:ext uri="{FF2B5EF4-FFF2-40B4-BE49-F238E27FC236}">
                  <a16:creationId xmlns:a16="http://schemas.microsoft.com/office/drawing/2014/main" id="{A89A2975-AF3D-273A-0ED6-387B37782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00" y="2069206"/>
              <a:ext cx="4064000" cy="3112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6" name="TextBox 16">
              <a:extLst>
                <a:ext uri="{FF2B5EF4-FFF2-40B4-BE49-F238E27FC236}">
                  <a16:creationId xmlns:a16="http://schemas.microsoft.com/office/drawing/2014/main" id="{5A918B02-C430-8F65-308F-6239C62CF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3429000"/>
              <a:ext cx="21807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latin typeface="Arial" panose="020B0604020202020204" pitchFamily="34" charset="0"/>
                </a:rPr>
                <a:t>No Tourniquet!</a:t>
              </a:r>
            </a:p>
          </p:txBody>
        </p:sp>
        <p:cxnSp>
          <p:nvCxnSpPr>
            <p:cNvPr id="31757" name="Straight Arrow Connector 18">
              <a:extLst>
                <a:ext uri="{FF2B5EF4-FFF2-40B4-BE49-F238E27FC236}">
                  <a16:creationId xmlns:a16="http://schemas.microsoft.com/office/drawing/2014/main" id="{B62E3C1A-021B-ECC8-3C32-013F6BB76A9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1066800" y="3810000"/>
              <a:ext cx="990600" cy="76200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999A46C3-224E-D7CF-3A94-E7549D177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5400" b="1">
                <a:solidFill>
                  <a:schemeClr val="tx2"/>
                </a:solidFill>
              </a:rPr>
              <a:t> Circulation</a:t>
            </a:r>
          </a:p>
        </p:txBody>
      </p:sp>
      <p:sp>
        <p:nvSpPr>
          <p:cNvPr id="33795" name="Line 3">
            <a:extLst>
              <a:ext uri="{FF2B5EF4-FFF2-40B4-BE49-F238E27FC236}">
                <a16:creationId xmlns:a16="http://schemas.microsoft.com/office/drawing/2014/main" id="{B9E6B7A1-8D31-0340-739A-A8474BAC2AE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503363"/>
            <a:ext cx="9144000" cy="0"/>
          </a:xfrm>
          <a:prstGeom prst="line">
            <a:avLst/>
          </a:prstGeom>
          <a:noFill/>
          <a:ln w="508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6DC83DB7-6812-7DEA-C7E2-7F78E40D5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600200"/>
            <a:ext cx="8305800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pt-BR" b="1">
                <a:solidFill>
                  <a:srgbClr val="FFFF00"/>
                </a:solidFill>
              </a:rPr>
              <a:t>Adult</a:t>
            </a: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en-US" altLang="pt-BR" sz="2400" b="1"/>
              <a:t> Whole blood – Best </a:t>
            </a:r>
          </a:p>
          <a:p>
            <a:pPr lvl="3">
              <a:spcBef>
                <a:spcPct val="0"/>
              </a:spcBef>
              <a:buFontTx/>
              <a:buNone/>
            </a:pPr>
            <a:endParaRPr lang="en-US" altLang="pt-BR" sz="1600" b="1"/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en-US" altLang="pt-BR" sz="2400" b="1"/>
              <a:t> 1 PRBC : 1 FFP : 1 Platelets</a:t>
            </a:r>
          </a:p>
          <a:p>
            <a:pPr lvl="2">
              <a:spcBef>
                <a:spcPct val="0"/>
              </a:spcBef>
              <a:buFontTx/>
              <a:buNone/>
            </a:pPr>
            <a:endParaRPr lang="en-US" altLang="pt-BR" b="1"/>
          </a:p>
          <a:p>
            <a:pPr>
              <a:spcBef>
                <a:spcPct val="0"/>
              </a:spcBef>
            </a:pPr>
            <a:r>
              <a:rPr lang="en-US" altLang="pt-BR" b="1">
                <a:solidFill>
                  <a:srgbClr val="FFFF00"/>
                </a:solidFill>
              </a:rPr>
              <a:t>Child</a:t>
            </a: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en-US" altLang="pt-BR" sz="2400" b="1"/>
              <a:t> Whole blood – 20 cc/kg</a:t>
            </a:r>
          </a:p>
          <a:p>
            <a:pPr lvl="3">
              <a:spcBef>
                <a:spcPct val="0"/>
              </a:spcBef>
              <a:buFontTx/>
              <a:buNone/>
            </a:pPr>
            <a:endParaRPr lang="en-US" altLang="pt-BR" sz="1600" b="1"/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en-US" altLang="pt-BR" sz="2400" b="1"/>
              <a:t> 10 cc/kg PRBC : 10 cc/kg FFP : 10 cc/kg Platelets</a:t>
            </a:r>
          </a:p>
          <a:p>
            <a:pPr lvl="2">
              <a:spcBef>
                <a:spcPct val="0"/>
              </a:spcBef>
              <a:buFontTx/>
              <a:buNone/>
            </a:pPr>
            <a:endParaRPr lang="en-US" altLang="pt-BR" b="1"/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E78E1987-A39B-D430-5F3A-7811B544C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562600"/>
            <a:ext cx="8077200" cy="6445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3600" b="1"/>
              <a:t>Volume limited / Product Resuscitation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6F660D5-6062-0F9C-5980-BCA68FBD4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5400" b="1">
                <a:solidFill>
                  <a:schemeClr val="tx2"/>
                </a:solidFill>
              </a:rPr>
              <a:t> Airway</a:t>
            </a:r>
          </a:p>
        </p:txBody>
      </p:sp>
      <p:sp>
        <p:nvSpPr>
          <p:cNvPr id="35843" name="Line 3">
            <a:extLst>
              <a:ext uri="{FF2B5EF4-FFF2-40B4-BE49-F238E27FC236}">
                <a16:creationId xmlns:a16="http://schemas.microsoft.com/office/drawing/2014/main" id="{7F2D5A07-0820-47ED-7333-297094DC97F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503363"/>
            <a:ext cx="9144000" cy="0"/>
          </a:xfrm>
          <a:prstGeom prst="line">
            <a:avLst/>
          </a:prstGeom>
          <a:noFill/>
          <a:ln w="508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2162D85F-323B-DE70-AC3E-0BE000492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00200"/>
            <a:ext cx="82296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b="1">
                <a:solidFill>
                  <a:srgbClr val="FFFF00"/>
                </a:solidFill>
              </a:rPr>
              <a:t>Inhalation	</a:t>
            </a:r>
            <a:r>
              <a:rPr lang="en-US" altLang="pt-BR" b="1">
                <a:solidFill>
                  <a:schemeClr val="tx2"/>
                </a:solidFill>
              </a:rPr>
              <a:t>		</a:t>
            </a:r>
            <a:r>
              <a:rPr lang="en-US" altLang="pt-BR" sz="2800" b="1">
                <a:solidFill>
                  <a:schemeClr val="tx2"/>
                </a:solidFill>
              </a:rPr>
              <a:t>Intubation, bronchoscopy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2800" b="1">
                <a:solidFill>
                  <a:schemeClr val="tx2"/>
                </a:solidFill>
              </a:rPr>
              <a:t>					Tracheotomy:     avoid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2800" b="1">
                <a:solidFill>
                  <a:schemeClr val="tx2"/>
                </a:solidFill>
              </a:rPr>
              <a:t>					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28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pt-BR" sz="28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b="1">
                <a:solidFill>
                  <a:srgbClr val="FFFF00"/>
                </a:solidFill>
              </a:rPr>
              <a:t>Missed Injury</a:t>
            </a:r>
            <a:r>
              <a:rPr lang="en-US" altLang="pt-BR" b="1">
                <a:solidFill>
                  <a:schemeClr val="tx2"/>
                </a:solidFill>
              </a:rPr>
              <a:t>		</a:t>
            </a:r>
            <a:r>
              <a:rPr lang="en-US" altLang="pt-BR" sz="2800" b="1">
                <a:solidFill>
                  <a:schemeClr val="tx2"/>
                </a:solidFill>
              </a:rPr>
              <a:t>Delay: dysphagia (12 hr)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8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2800" b="1">
                <a:solidFill>
                  <a:schemeClr val="tx2"/>
                </a:solidFill>
              </a:rPr>
              <a:t>					</a:t>
            </a:r>
            <a:r>
              <a:rPr lang="en-US" altLang="pt-BR" sz="2800" b="1">
                <a:solidFill>
                  <a:schemeClr val="tx2"/>
                </a:solidFill>
                <a:cs typeface="Times New Roman" panose="02020603050405020304" pitchFamily="18" charset="0"/>
              </a:rPr>
              <a:t>  </a:t>
            </a:r>
            <a:r>
              <a:rPr lang="en-US" altLang="pt-BR" sz="2800" b="1">
                <a:solidFill>
                  <a:schemeClr val="tx2"/>
                </a:solidFill>
              </a:rPr>
              <a:t>  Respiratory Rate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8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2800" b="1">
                <a:solidFill>
                  <a:schemeClr val="tx2"/>
                </a:solidFill>
              </a:rPr>
              <a:t>					24 hr observation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2800" b="1">
                <a:solidFill>
                  <a:schemeClr val="tx2"/>
                </a:solidFill>
              </a:rPr>
              <a:t>					Bronchoscopy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2800" b="1">
                <a:solidFill>
                  <a:schemeClr val="tx2"/>
                </a:solidFill>
              </a:rPr>
              <a:t>					Intubation	</a:t>
            </a:r>
            <a:r>
              <a:rPr lang="en-US" altLang="pt-BR" b="1">
                <a:solidFill>
                  <a:schemeClr val="tx2"/>
                </a:solidFill>
              </a:rPr>
              <a:t>	</a:t>
            </a:r>
            <a:endParaRPr lang="en-US" altLang="pt-BR" b="1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35845" name="Line 5">
            <a:extLst>
              <a:ext uri="{FF2B5EF4-FFF2-40B4-BE49-F238E27FC236}">
                <a16:creationId xmlns:a16="http://schemas.microsoft.com/office/drawing/2014/main" id="{8856BD9B-D6F7-1504-1B07-28B1E18F36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4343400"/>
            <a:ext cx="0" cy="533400"/>
          </a:xfrm>
          <a:prstGeom prst="line">
            <a:avLst/>
          </a:prstGeom>
          <a:noFill/>
          <a:ln w="825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E9009DD-5CE9-F1C7-76E2-1095A5363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5400" b="1">
                <a:solidFill>
                  <a:schemeClr val="tx2"/>
                </a:solidFill>
              </a:rPr>
              <a:t> Breathing</a:t>
            </a:r>
          </a:p>
        </p:txBody>
      </p:sp>
      <p:sp>
        <p:nvSpPr>
          <p:cNvPr id="37891" name="Line 3">
            <a:extLst>
              <a:ext uri="{FF2B5EF4-FFF2-40B4-BE49-F238E27FC236}">
                <a16:creationId xmlns:a16="http://schemas.microsoft.com/office/drawing/2014/main" id="{1A1C0451-E171-0EDE-FEB8-94CC6015127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503363"/>
            <a:ext cx="9144000" cy="0"/>
          </a:xfrm>
          <a:prstGeom prst="line">
            <a:avLst/>
          </a:prstGeom>
          <a:noFill/>
          <a:ln w="508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A84C33AC-4064-2C36-4834-0ED6923B9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828800"/>
            <a:ext cx="82296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3600" b="1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pt-BR" sz="2800" b="1">
                <a:solidFill>
                  <a:srgbClr val="FFFF00"/>
                </a:solidFill>
                <a:cs typeface="Times New Roman" panose="02020603050405020304" pitchFamily="18" charset="0"/>
              </a:rPr>
              <a:t> Breath</a:t>
            </a:r>
            <a:r>
              <a:rPr lang="en-US" altLang="pt-BR" sz="2800" b="1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pt-BR" b="1">
                <a:solidFill>
                  <a:schemeClr val="tx2"/>
                </a:solidFill>
              </a:rPr>
              <a:t>	</a:t>
            </a:r>
            <a:r>
              <a:rPr lang="en-US" altLang="pt-BR" sz="2400" b="1">
                <a:solidFill>
                  <a:schemeClr val="tx2"/>
                </a:solidFill>
              </a:rPr>
              <a:t>Pneumothorax</a:t>
            </a:r>
            <a:r>
              <a:rPr lang="en-US" altLang="pt-BR" sz="2000" b="1">
                <a:solidFill>
                  <a:schemeClr val="tx2"/>
                </a:solidFill>
              </a:rPr>
              <a:t>	</a:t>
            </a:r>
            <a:r>
              <a:rPr lang="en-US" altLang="pt-BR" sz="2400" b="1">
                <a:solidFill>
                  <a:schemeClr val="tx2"/>
                </a:solidFill>
              </a:rPr>
              <a:t>Bilateral chest tubes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2800" b="1">
                <a:solidFill>
                  <a:schemeClr val="tx2"/>
                </a:solidFill>
                <a:cs typeface="Times New Roman" panose="02020603050405020304" pitchFamily="18" charset="0"/>
              </a:rPr>
              <a:t>   </a:t>
            </a:r>
            <a:r>
              <a:rPr lang="en-US" altLang="pt-BR" sz="2800" b="1">
                <a:solidFill>
                  <a:srgbClr val="FFFF00"/>
                </a:solidFill>
                <a:cs typeface="Times New Roman" panose="02020603050405020304" pitchFamily="18" charset="0"/>
              </a:rPr>
              <a:t>sounds</a:t>
            </a:r>
            <a:r>
              <a:rPr lang="en-US" altLang="pt-BR" sz="2000" b="1">
                <a:solidFill>
                  <a:srgbClr val="FFFF00"/>
                </a:solidFill>
              </a:rPr>
              <a:t> </a:t>
            </a:r>
            <a:r>
              <a:rPr lang="en-US" altLang="pt-BR" sz="2000" b="1">
                <a:solidFill>
                  <a:schemeClr val="tx2"/>
                </a:solidFill>
              </a:rPr>
              <a:t>				</a:t>
            </a:r>
            <a:r>
              <a:rPr lang="en-US" altLang="pt-BR" sz="2400" b="1">
                <a:solidFill>
                  <a:schemeClr val="tx2"/>
                </a:solidFill>
              </a:rPr>
              <a:t>No CXR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24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pt-BR" sz="24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pt-BR" sz="24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36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pt-BR" sz="28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pt-BR" sz="3600" b="1">
                <a:solidFill>
                  <a:srgbClr val="FFFF00"/>
                </a:solidFill>
              </a:rPr>
              <a:t>BP</a:t>
            </a:r>
            <a:r>
              <a:rPr lang="en-US" altLang="pt-BR" sz="2000" b="1">
                <a:solidFill>
                  <a:schemeClr val="tx2"/>
                </a:solidFill>
              </a:rPr>
              <a:t>		</a:t>
            </a:r>
            <a:r>
              <a:rPr lang="en-US" altLang="pt-BR" sz="2400" b="1">
                <a:solidFill>
                  <a:schemeClr val="tx2"/>
                </a:solidFill>
              </a:rPr>
              <a:t>Immediate Rx	Bilateral chest tubes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2000" b="1">
                <a:solidFill>
                  <a:schemeClr val="tx2"/>
                </a:solidFill>
              </a:rPr>
              <a:t>						</a:t>
            </a:r>
            <a:r>
              <a:rPr lang="en-US" altLang="pt-BR" sz="2400" b="1">
                <a:solidFill>
                  <a:schemeClr val="tx2"/>
                </a:solidFill>
              </a:rPr>
              <a:t>No CXR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24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2400" b="1">
                <a:solidFill>
                  <a:schemeClr val="tx2"/>
                </a:solidFill>
              </a:rPr>
              <a:t>   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4000" b="1">
                <a:solidFill>
                  <a:schemeClr val="tx2"/>
                </a:solidFill>
              </a:rPr>
              <a:t>                Delay = Death</a:t>
            </a:r>
          </a:p>
        </p:txBody>
      </p:sp>
      <p:sp>
        <p:nvSpPr>
          <p:cNvPr id="37893" name="Line 5">
            <a:extLst>
              <a:ext uri="{FF2B5EF4-FFF2-40B4-BE49-F238E27FC236}">
                <a16:creationId xmlns:a16="http://schemas.microsoft.com/office/drawing/2014/main" id="{635DC3B4-B2AD-BD43-4CA6-0EA45B1394E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8200" y="1981200"/>
            <a:ext cx="0" cy="68580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4" name="Line 6">
            <a:extLst>
              <a:ext uri="{FF2B5EF4-FFF2-40B4-BE49-F238E27FC236}">
                <a16:creationId xmlns:a16="http://schemas.microsoft.com/office/drawing/2014/main" id="{CA8FE3FB-2D22-C136-166E-40028B7F56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8200" y="3886200"/>
            <a:ext cx="0" cy="68580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ouble laps.jpg                                                00070BADMacintosh HD                   B746699A:">
            <a:extLst>
              <a:ext uri="{FF2B5EF4-FFF2-40B4-BE49-F238E27FC236}">
                <a16:creationId xmlns:a16="http://schemas.microsoft.com/office/drawing/2014/main" id="{7B10CCEE-725B-2D3C-ABE7-C6B365ECE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304800"/>
            <a:ext cx="8434387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9B718DD-CB39-006F-F9CA-32BD18FCE238}"/>
              </a:ext>
            </a:extLst>
          </p:cNvPr>
          <p:cNvSpPr txBox="1"/>
          <p:nvPr/>
        </p:nvSpPr>
        <p:spPr>
          <a:xfrm>
            <a:off x="8856264" y="6458631"/>
            <a:ext cx="136256" cy="2106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35719" tIns="35719" rIns="35719" bIns="35719" spcCol="38100" anchor="ctr">
            <a:spAutoFit/>
          </a:bodyPr>
          <a:lstStyle/>
          <a:p>
            <a:pPr defTabSz="410756">
              <a:defRPr/>
            </a:pPr>
            <a:r>
              <a:rPr lang="en-US" sz="900" dirty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1987" name="Chart 6">
            <a:extLst>
              <a:ext uri="{FF2B5EF4-FFF2-40B4-BE49-F238E27FC236}">
                <a16:creationId xmlns:a16="http://schemas.microsoft.com/office/drawing/2014/main" id="{4456C87A-80B2-59F8-F79D-DA5E9DB09395}"/>
              </a:ext>
            </a:extLst>
          </p:cNvPr>
          <p:cNvGraphicFramePr>
            <a:graphicFrameLocks/>
          </p:cNvGraphicFramePr>
          <p:nvPr/>
        </p:nvGraphicFramePr>
        <p:xfrm>
          <a:off x="5735638" y="2379663"/>
          <a:ext cx="3173412" cy="325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3314700" imgH="3397250" progId="Excel.Chart.8">
                  <p:embed/>
                </p:oleObj>
              </mc:Choice>
              <mc:Fallback>
                <p:oleObj name="Chart" r:id="rId3" imgW="3314700" imgH="3397250" progId="Excel.Chart.8">
                  <p:embed/>
                  <p:pic>
                    <p:nvPicPr>
                      <p:cNvPr id="0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5638" y="2379663"/>
                        <a:ext cx="3173412" cy="325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98874A5-C5EA-5639-0890-424F65EF1691}"/>
              </a:ext>
            </a:extLst>
          </p:cNvPr>
          <p:cNvSpPr/>
          <p:nvPr/>
        </p:nvSpPr>
        <p:spPr>
          <a:xfrm>
            <a:off x="0" y="1271588"/>
            <a:ext cx="9155113" cy="56546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/>
          </a:p>
        </p:txBody>
      </p:sp>
      <p:pic>
        <p:nvPicPr>
          <p:cNvPr id="37" name="0F88E1F4-43C1-4FCD-94C2-D3CA51EFBF40" descr="99C90076-450A-4FEB-9414-94C1EF094CF4@attlocal">
            <a:extLst>
              <a:ext uri="{FF2B5EF4-FFF2-40B4-BE49-F238E27FC236}">
                <a16:creationId xmlns:a16="http://schemas.microsoft.com/office/drawing/2014/main" id="{8027EB46-EFDA-BF8A-2F67-339E4641F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9913" y="323850"/>
            <a:ext cx="3000375" cy="86518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1990" name="TextBox 9">
            <a:extLst>
              <a:ext uri="{FF2B5EF4-FFF2-40B4-BE49-F238E27FC236}">
                <a16:creationId xmlns:a16="http://schemas.microsoft.com/office/drawing/2014/main" id="{9B2F5814-97FA-1FE6-7E8F-7A0CF0849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263" y="5938838"/>
            <a:ext cx="6580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Helvetica" pitchFamily="2" charset="0"/>
              </a:rPr>
              <a:t>SAVE CHILDREN’S LIVES WITH JUST-IN-TIME CARE </a:t>
            </a:r>
          </a:p>
        </p:txBody>
      </p:sp>
      <p:pic>
        <p:nvPicPr>
          <p:cNvPr id="41991" name="Picture 1" descr="page1image66086656">
            <a:extLst>
              <a:ext uri="{FF2B5EF4-FFF2-40B4-BE49-F238E27FC236}">
                <a16:creationId xmlns:a16="http://schemas.microsoft.com/office/drawing/2014/main" id="{72AB60E7-236B-6EF0-7D94-737634DAA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1797050"/>
            <a:ext cx="7742238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AF7691-B23A-36B1-922C-10A4285AD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4559300"/>
            <a:ext cx="1665287" cy="1665288"/>
          </a:xfrm>
          <a:prstGeom prst="rect">
            <a:avLst/>
          </a:prstGeom>
          <a:noFill/>
          <a:ln>
            <a:noFill/>
          </a:ln>
          <a:effectLst>
            <a:outerShdw blurRad="190500" dist="38100" dir="4739984" sx="109000" sy="109000" algn="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3F1C7C0F-C8B9-C934-4FE0-2FD00178C0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5791200" cy="877887"/>
          </a:xfrm>
        </p:spPr>
        <p:txBody>
          <a:bodyPr/>
          <a:lstStyle/>
          <a:p>
            <a:pPr eaLnBrk="1" hangingPunct="1"/>
            <a:r>
              <a:rPr lang="pt-BR" altLang="pt-BR" sz="3600" b="1">
                <a:solidFill>
                  <a:schemeClr val="bg1"/>
                </a:solidFill>
              </a:rPr>
              <a:t>Blast/Explosion Injury</a:t>
            </a:r>
          </a:p>
        </p:txBody>
      </p:sp>
      <p:pic>
        <p:nvPicPr>
          <p:cNvPr id="44035" name="Content Placeholder 3">
            <a:extLst>
              <a:ext uri="{FF2B5EF4-FFF2-40B4-BE49-F238E27FC236}">
                <a16:creationId xmlns:a16="http://schemas.microsoft.com/office/drawing/2014/main" id="{5717A7CC-BB68-6140-BB5B-7A011A58B4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3E439007-7409-26FB-4BD3-7699B0F2F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5400" b="1">
                <a:solidFill>
                  <a:schemeClr val="tx2"/>
                </a:solidFill>
              </a:rPr>
              <a:t>Head</a:t>
            </a:r>
          </a:p>
        </p:txBody>
      </p:sp>
      <p:sp>
        <p:nvSpPr>
          <p:cNvPr id="44035" name="Line 3">
            <a:extLst>
              <a:ext uri="{FF2B5EF4-FFF2-40B4-BE49-F238E27FC236}">
                <a16:creationId xmlns:a16="http://schemas.microsoft.com/office/drawing/2014/main" id="{189FFB3D-396D-25FF-08AE-37ADFC53F5B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503363"/>
            <a:ext cx="9144000" cy="0"/>
          </a:xfrm>
          <a:prstGeom prst="line">
            <a:avLst/>
          </a:prstGeom>
          <a:noFill/>
          <a:ln w="508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A69D780F-6752-5406-2ACE-D8F63B5AE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676400"/>
            <a:ext cx="69342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b="1">
                <a:solidFill>
                  <a:srgbClr val="FFFF00"/>
                </a:solidFill>
                <a:cs typeface="Times New Roman" panose="02020603050405020304" pitchFamily="18" charset="0"/>
              </a:rPr>
              <a:t>Etiology</a:t>
            </a:r>
            <a:r>
              <a:rPr lang="en-US" altLang="pt-BR" sz="2600" b="1">
                <a:solidFill>
                  <a:srgbClr val="FFFF00"/>
                </a:solidFill>
                <a:cs typeface="Times New Roman" panose="02020603050405020304" pitchFamily="18" charset="0"/>
              </a:rPr>
              <a:t>	</a:t>
            </a:r>
            <a:r>
              <a:rPr lang="en-US" altLang="pt-BR" sz="2600" b="1">
                <a:solidFill>
                  <a:schemeClr val="tx2"/>
                </a:solidFill>
                <a:cs typeface="Times New Roman" panose="02020603050405020304" pitchFamily="18" charset="0"/>
              </a:rPr>
              <a:t>	Barotrauma, Penetrating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2600" b="1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b="1">
                <a:solidFill>
                  <a:srgbClr val="FFFF00"/>
                </a:solidFill>
                <a:cs typeface="Times New Roman" panose="02020603050405020304" pitchFamily="18" charset="0"/>
              </a:rPr>
              <a:t>CT</a:t>
            </a:r>
            <a:r>
              <a:rPr lang="en-US" altLang="pt-BR" sz="2600" b="1">
                <a:solidFill>
                  <a:srgbClr val="FFFF00"/>
                </a:solidFill>
                <a:cs typeface="Times New Roman" panose="02020603050405020304" pitchFamily="18" charset="0"/>
              </a:rPr>
              <a:t>	</a:t>
            </a:r>
            <a:r>
              <a:rPr lang="en-US" altLang="pt-BR" sz="2600" b="1">
                <a:solidFill>
                  <a:schemeClr val="tx2"/>
                </a:solidFill>
                <a:cs typeface="Times New Roman" panose="02020603050405020304" pitchFamily="18" charset="0"/>
              </a:rPr>
              <a:t>		Worse than appears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2600" b="1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b="1">
                <a:solidFill>
                  <a:srgbClr val="FFFF00"/>
                </a:solidFill>
                <a:cs typeface="Times New Roman" panose="02020603050405020304" pitchFamily="18" charset="0"/>
              </a:rPr>
              <a:t>Pitfall	</a:t>
            </a:r>
            <a:r>
              <a:rPr lang="en-US" altLang="pt-BR" sz="2600" b="1">
                <a:solidFill>
                  <a:srgbClr val="FFFF00"/>
                </a:solidFill>
                <a:cs typeface="Times New Roman" panose="02020603050405020304" pitchFamily="18" charset="0"/>
              </a:rPr>
              <a:t>	</a:t>
            </a:r>
            <a:r>
              <a:rPr lang="en-US" altLang="pt-BR" sz="2600" b="1">
                <a:solidFill>
                  <a:schemeClr val="tx2"/>
                </a:solidFill>
                <a:cs typeface="Times New Roman" panose="02020603050405020304" pitchFamily="18" charset="0"/>
              </a:rPr>
              <a:t>Delayed swelling 48-72 hr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2600" b="1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b="1">
                <a:solidFill>
                  <a:srgbClr val="FFFF00"/>
                </a:solidFill>
                <a:cs typeface="Times New Roman" panose="02020603050405020304" pitchFamily="18" charset="0"/>
              </a:rPr>
              <a:t>BP	</a:t>
            </a:r>
            <a:r>
              <a:rPr lang="en-US" altLang="pt-BR" sz="2600" b="1">
                <a:solidFill>
                  <a:schemeClr val="tx2"/>
                </a:solidFill>
                <a:cs typeface="Times New Roman" panose="02020603050405020304" pitchFamily="18" charset="0"/>
              </a:rPr>
              <a:t>		CPP – maintain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2600" b="1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b="1">
                <a:solidFill>
                  <a:srgbClr val="FFFF00"/>
                </a:solidFill>
                <a:cs typeface="Times New Roman" panose="02020603050405020304" pitchFamily="18" charset="0"/>
              </a:rPr>
              <a:t>Surgery</a:t>
            </a:r>
            <a:r>
              <a:rPr lang="en-US" altLang="pt-BR" sz="2600" b="1">
                <a:solidFill>
                  <a:schemeClr val="tx2"/>
                </a:solidFill>
                <a:cs typeface="Times New Roman" panose="02020603050405020304" pitchFamily="18" charset="0"/>
              </a:rPr>
              <a:t>		Craniectomy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2600" b="1">
                <a:solidFill>
                  <a:schemeClr val="tx2"/>
                </a:solidFill>
                <a:cs typeface="Times New Roman" panose="02020603050405020304" pitchFamily="18" charset="0"/>
              </a:rPr>
              <a:t>				Dural expansion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2600" b="1">
                <a:solidFill>
                  <a:schemeClr val="tx2"/>
                </a:solidFill>
                <a:cs typeface="Times New Roman" panose="02020603050405020304" pitchFamily="18" charset="0"/>
              </a:rPr>
              <a:t>				Irrigation</a:t>
            </a:r>
            <a:endParaRPr lang="en-US" altLang="pt-BR" sz="2600" b="1">
              <a:solidFill>
                <a:schemeClr val="tx2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6428C26-EDF1-D6B1-0832-F137C374AC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altLang="pt-BR" sz="5400" b="1">
                <a:solidFill>
                  <a:schemeClr val="bg1"/>
                </a:solidFill>
              </a:rPr>
              <a:t>Children’s National Medical Center</a:t>
            </a:r>
          </a:p>
        </p:txBody>
      </p:sp>
      <p:pic>
        <p:nvPicPr>
          <p:cNvPr id="11267" name="Picture 3" descr="hospital">
            <a:extLst>
              <a:ext uri="{FF2B5EF4-FFF2-40B4-BE49-F238E27FC236}">
                <a16:creationId xmlns:a16="http://schemas.microsoft.com/office/drawing/2014/main" id="{8875BB43-D602-8CEC-3A6B-E80F1D050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"/>
          <a:stretch>
            <a:fillRect/>
          </a:stretch>
        </p:blipFill>
        <p:spPr bwMode="auto">
          <a:xfrm>
            <a:off x="1676400" y="2185988"/>
            <a:ext cx="5918200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Line 4">
            <a:extLst>
              <a:ext uri="{FF2B5EF4-FFF2-40B4-BE49-F238E27FC236}">
                <a16:creationId xmlns:a16="http://schemas.microsoft.com/office/drawing/2014/main" id="{34430CE0-A96B-9CF7-38F6-60A831487B0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" y="1978025"/>
            <a:ext cx="9144000" cy="0"/>
          </a:xfrm>
          <a:prstGeom prst="line">
            <a:avLst/>
          </a:prstGeom>
          <a:noFill/>
          <a:ln w="508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A0701456-59E7-3517-0BD3-50E0321AB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5400" b="1">
                <a:solidFill>
                  <a:schemeClr val="tx2"/>
                </a:solidFill>
              </a:rPr>
              <a:t> Resuscitation </a:t>
            </a:r>
          </a:p>
        </p:txBody>
      </p:sp>
      <p:sp>
        <p:nvSpPr>
          <p:cNvPr id="46083" name="Line 3">
            <a:extLst>
              <a:ext uri="{FF2B5EF4-FFF2-40B4-BE49-F238E27FC236}">
                <a16:creationId xmlns:a16="http://schemas.microsoft.com/office/drawing/2014/main" id="{5BC9A3A0-FFA8-5C03-BAC2-C348DB6EE7D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503363"/>
            <a:ext cx="9144000" cy="0"/>
          </a:xfrm>
          <a:prstGeom prst="line">
            <a:avLst/>
          </a:prstGeom>
          <a:noFill/>
          <a:ln w="508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6BD6A3CF-DF0E-79DA-78E6-BD45337ED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52600"/>
            <a:ext cx="6934200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pt-BR" b="1"/>
              <a:t>Hypertonic Saline – 3%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en-US" altLang="pt-BR" sz="3200" b="1"/>
              <a:t>	</a:t>
            </a:r>
            <a:r>
              <a:rPr lang="en-US" altLang="pt-BR" sz="3200"/>
              <a:t>1 cc/kg bolus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en-US" altLang="pt-BR" sz="3200">
                <a:cs typeface="Times New Roman" panose="02020603050405020304" pitchFamily="18" charset="0"/>
              </a:rPr>
              <a:t>	≥ </a:t>
            </a:r>
            <a:r>
              <a:rPr lang="en-US" altLang="pt-BR" sz="3200"/>
              <a:t>145 mEq/L serum sodium</a:t>
            </a:r>
            <a:r>
              <a:rPr lang="en-US" altLang="pt-BR" sz="3200" b="1"/>
              <a:t>		</a:t>
            </a:r>
          </a:p>
          <a:p>
            <a:pPr>
              <a:spcBef>
                <a:spcPct val="0"/>
              </a:spcBef>
            </a:pPr>
            <a:r>
              <a:rPr lang="en-US" altLang="pt-BR" b="1"/>
              <a:t>Mannitol – Acute herniation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en-US" altLang="pt-BR" sz="3200">
                <a:cs typeface="Times New Roman" panose="02020603050405020304" pitchFamily="18" charset="0"/>
              </a:rPr>
              <a:t>	 </a:t>
            </a:r>
            <a:r>
              <a:rPr lang="en-US" altLang="pt-BR" sz="3200"/>
              <a:t>0.25-1 gm/kg</a:t>
            </a:r>
            <a:r>
              <a:rPr lang="en-US" altLang="pt-BR" sz="1600"/>
              <a:t> </a:t>
            </a:r>
            <a:endParaRPr lang="en-US" altLang="pt-BR" sz="3200"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  <a:buFontTx/>
              <a:buNone/>
            </a:pPr>
            <a:r>
              <a:rPr lang="en-US" altLang="pt-BR" sz="3200">
                <a:cs typeface="Times New Roman" panose="02020603050405020304" pitchFamily="18" charset="0"/>
              </a:rPr>
              <a:t>	&lt; 320 </a:t>
            </a:r>
            <a:r>
              <a:rPr lang="en-US" altLang="pt-BR" sz="3200"/>
              <a:t>serum osmolality</a:t>
            </a:r>
            <a:endParaRPr lang="en-US" altLang="pt-BR" sz="1600"/>
          </a:p>
          <a:p>
            <a:pPr lvl="2">
              <a:spcBef>
                <a:spcPct val="0"/>
              </a:spcBef>
              <a:buFontTx/>
              <a:buNone/>
            </a:pPr>
            <a:endParaRPr lang="en-US" altLang="pt-BR" sz="3200"/>
          </a:p>
          <a:p>
            <a:pPr>
              <a:spcBef>
                <a:spcPct val="0"/>
              </a:spcBef>
            </a:pPr>
            <a:r>
              <a:rPr lang="en-US" altLang="pt-BR" b="1"/>
              <a:t>Craniectomy – Early: </a:t>
            </a:r>
            <a:r>
              <a:rPr lang="en-US" altLang="pt-BR" b="1">
                <a:cs typeface="Times New Roman" panose="02020603050405020304" pitchFamily="18" charset="0"/>
              </a:rPr>
              <a:t>    ICP</a:t>
            </a:r>
            <a:endParaRPr lang="en-US" altLang="pt-BR" b="1"/>
          </a:p>
          <a:p>
            <a:pPr lvl="2">
              <a:spcBef>
                <a:spcPct val="0"/>
              </a:spcBef>
              <a:buFontTx/>
              <a:buNone/>
            </a:pPr>
            <a:endParaRPr lang="en-US" altLang="pt-BR" sz="3200" b="1"/>
          </a:p>
        </p:txBody>
      </p:sp>
      <p:sp>
        <p:nvSpPr>
          <p:cNvPr id="46085" name="Line 5">
            <a:extLst>
              <a:ext uri="{FF2B5EF4-FFF2-40B4-BE49-F238E27FC236}">
                <a16:creationId xmlns:a16="http://schemas.microsoft.com/office/drawing/2014/main" id="{4B3FB931-64AF-ADC8-D4CA-C5F67476A3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5638800"/>
            <a:ext cx="0" cy="533400"/>
          </a:xfrm>
          <a:prstGeom prst="line">
            <a:avLst/>
          </a:prstGeom>
          <a:noFill/>
          <a:ln w="825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3yogswhead - azarow">
            <a:extLst>
              <a:ext uri="{FF2B5EF4-FFF2-40B4-BE49-F238E27FC236}">
                <a16:creationId xmlns:a16="http://schemas.microsoft.com/office/drawing/2014/main" id="{7867FBB9-35EC-D9B9-5EA3-8F5EBC50F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94725" cy="644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52D6394-E5E4-CB8C-A0BF-B0A6E55BD0D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Blast</a:t>
            </a:r>
          </a:p>
        </p:txBody>
      </p:sp>
      <p:pic>
        <p:nvPicPr>
          <p:cNvPr id="50179" name="Picture 8" descr="hauser_michael">
            <a:extLst>
              <a:ext uri="{FF2B5EF4-FFF2-40B4-BE49-F238E27FC236}">
                <a16:creationId xmlns:a16="http://schemas.microsoft.com/office/drawing/2014/main" id="{B5DBD524-0646-7EC4-AD33-C23027D13994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43100"/>
            <a:ext cx="4038600" cy="4038600"/>
          </a:xfrm>
        </p:spPr>
      </p:pic>
      <p:pic>
        <p:nvPicPr>
          <p:cNvPr id="50180" name="Picture 9" descr="hauser_michael">
            <a:extLst>
              <a:ext uri="{FF2B5EF4-FFF2-40B4-BE49-F238E27FC236}">
                <a16:creationId xmlns:a16="http://schemas.microsoft.com/office/drawing/2014/main" id="{95E3B9F8-FB95-6E34-C041-14A63FF4EC0F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943100"/>
            <a:ext cx="4038600" cy="40386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6">
            <a:extLst>
              <a:ext uri="{FF2B5EF4-FFF2-40B4-BE49-F238E27FC236}">
                <a16:creationId xmlns:a16="http://schemas.microsoft.com/office/drawing/2014/main" id="{69FF784E-F76D-FCD6-CB75-1C4EAA38822F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6273C4B-116C-024C-8E08-DF703F972F9F}" type="slidenum">
              <a:rPr lang="en-US" altLang="pt-BR" sz="1400"/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pt-BR" sz="1400"/>
          </a:p>
        </p:txBody>
      </p:sp>
      <p:pic>
        <p:nvPicPr>
          <p:cNvPr id="52227" name="Picture 4" descr="Opening">
            <a:extLst>
              <a:ext uri="{FF2B5EF4-FFF2-40B4-BE49-F238E27FC236}">
                <a16:creationId xmlns:a16="http://schemas.microsoft.com/office/drawing/2014/main" id="{4BC53CD9-4D2E-D17B-8A71-2EFF09D67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228600"/>
            <a:ext cx="845343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CAFF3F9A-237F-DB12-20DE-B68FB4A77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5400" b="1">
                <a:solidFill>
                  <a:schemeClr val="tx2"/>
                </a:solidFill>
              </a:rPr>
              <a:t> Pulmonary </a:t>
            </a:r>
          </a:p>
        </p:txBody>
      </p:sp>
      <p:sp>
        <p:nvSpPr>
          <p:cNvPr id="54275" name="Line 3">
            <a:extLst>
              <a:ext uri="{FF2B5EF4-FFF2-40B4-BE49-F238E27FC236}">
                <a16:creationId xmlns:a16="http://schemas.microsoft.com/office/drawing/2014/main" id="{42C08CEC-3FD5-8FF5-2F34-7B456F02560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503363"/>
            <a:ext cx="9144000" cy="0"/>
          </a:xfrm>
          <a:prstGeom prst="line">
            <a:avLst/>
          </a:prstGeom>
          <a:noFill/>
          <a:ln w="508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9ECCEBC5-A5AC-D941-D281-D844F56CC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822960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600" b="1">
                <a:solidFill>
                  <a:srgbClr val="FFFF00"/>
                </a:solidFill>
                <a:cs typeface="Times New Roman" panose="02020603050405020304" pitchFamily="18" charset="0"/>
              </a:rPr>
              <a:t>Etiology</a:t>
            </a:r>
            <a:r>
              <a:rPr lang="en-US" altLang="pt-BR" sz="2600" b="1">
                <a:solidFill>
                  <a:schemeClr val="tx2"/>
                </a:solidFill>
                <a:cs typeface="Times New Roman" panose="02020603050405020304" pitchFamily="18" charset="0"/>
              </a:rPr>
              <a:t>			Edema, hemorrhage, alveolitis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2600" b="1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pt-BR" sz="2600" b="1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2600" b="1">
                <a:solidFill>
                  <a:srgbClr val="FFFF00"/>
                </a:solidFill>
                <a:cs typeface="Times New Roman" panose="02020603050405020304" pitchFamily="18" charset="0"/>
              </a:rPr>
              <a:t>Ventilation Pressure</a:t>
            </a:r>
            <a:r>
              <a:rPr lang="en-US" altLang="pt-BR" sz="2600" b="1">
                <a:solidFill>
                  <a:schemeClr val="tx2"/>
                </a:solidFill>
                <a:cs typeface="Times New Roman" panose="02020603050405020304" pitchFamily="18" charset="0"/>
              </a:rPr>
              <a:t>	</a:t>
            </a:r>
            <a:r>
              <a:rPr lang="en-US" altLang="pt-BR" sz="2600" b="1"/>
              <a:t>PEEP between 10 and 15</a:t>
            </a:r>
            <a:endParaRPr lang="en-US" altLang="pt-BR" sz="2800" b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2800" b="1"/>
              <a:t>					</a:t>
            </a:r>
            <a:r>
              <a:rPr lang="en-US" altLang="pt-BR" sz="2600" b="1"/>
              <a:t>Tidal volume 6-8 mL/kg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2600" b="1"/>
              <a:t>					Sedation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2600" b="1"/>
              <a:t>					Neuromuscular blockade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2600" b="1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pt-BR" sz="2600" b="1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2600" b="1">
                <a:solidFill>
                  <a:srgbClr val="FFFF00"/>
                </a:solidFill>
                <a:cs typeface="Times New Roman" panose="02020603050405020304" pitchFamily="18" charset="0"/>
              </a:rPr>
              <a:t>Oscillation	</a:t>
            </a:r>
            <a:r>
              <a:rPr lang="en-US" altLang="pt-BR" sz="2600" b="1">
                <a:solidFill>
                  <a:schemeClr val="tx2"/>
                </a:solidFill>
                <a:cs typeface="Times New Roman" panose="02020603050405020304" pitchFamily="18" charset="0"/>
              </a:rPr>
              <a:t>		</a:t>
            </a:r>
            <a:r>
              <a:rPr lang="en-US" altLang="pt-BR" b="1">
                <a:solidFill>
                  <a:schemeClr val="tx2"/>
                </a:solidFill>
                <a:cs typeface="Times New Roman" panose="02020603050405020304" pitchFamily="18" charset="0"/>
              </a:rPr>
              <a:t>  </a:t>
            </a:r>
            <a:r>
              <a:rPr lang="en-US" altLang="pt-BR" sz="2600" b="1">
                <a:solidFill>
                  <a:schemeClr val="tx2"/>
                </a:solidFill>
                <a:cs typeface="Times New Roman" panose="02020603050405020304" pitchFamily="18" charset="0"/>
              </a:rPr>
              <a:t> pressure: </a:t>
            </a:r>
            <a:r>
              <a:rPr lang="en-US" altLang="pt-BR" sz="2600" b="1"/>
              <a:t>stop hemorrhage</a:t>
            </a:r>
            <a:r>
              <a:rPr lang="en-US" altLang="pt-BR" sz="1800" b="1">
                <a:latin typeface="Arial" panose="020B0604020202020204" pitchFamily="34" charset="0"/>
              </a:rPr>
              <a:t> </a:t>
            </a:r>
            <a:endParaRPr lang="en-US" altLang="pt-BR" sz="2600" b="1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54277" name="Line 5">
            <a:extLst>
              <a:ext uri="{FF2B5EF4-FFF2-40B4-BE49-F238E27FC236}">
                <a16:creationId xmlns:a16="http://schemas.microsoft.com/office/drawing/2014/main" id="{01071F45-61A5-C9AA-733C-8B0802A831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7200" y="5486400"/>
            <a:ext cx="0" cy="533400"/>
          </a:xfrm>
          <a:prstGeom prst="line">
            <a:avLst/>
          </a:prstGeom>
          <a:noFill/>
          <a:ln w="825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case1-4">
            <a:extLst>
              <a:ext uri="{FF2B5EF4-FFF2-40B4-BE49-F238E27FC236}">
                <a16:creationId xmlns:a16="http://schemas.microsoft.com/office/drawing/2014/main" id="{21C7BE87-E435-F417-CBAF-B3C051A35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769938"/>
            <a:ext cx="7840663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case1-8">
            <a:extLst>
              <a:ext uri="{FF2B5EF4-FFF2-40B4-BE49-F238E27FC236}">
                <a16:creationId xmlns:a16="http://schemas.microsoft.com/office/drawing/2014/main" id="{43893533-265D-1F17-0E64-5D8A9F812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690563"/>
            <a:ext cx="5913437" cy="547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case1-9">
            <a:extLst>
              <a:ext uri="{FF2B5EF4-FFF2-40B4-BE49-F238E27FC236}">
                <a16:creationId xmlns:a16="http://schemas.microsoft.com/office/drawing/2014/main" id="{B62AE69E-CA4D-EE01-5ABA-57969C74A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739775"/>
            <a:ext cx="45974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>
            <a:extLst>
              <a:ext uri="{FF2B5EF4-FFF2-40B4-BE49-F238E27FC236}">
                <a16:creationId xmlns:a16="http://schemas.microsoft.com/office/drawing/2014/main" id="{7ED13CB4-C7E0-8015-0E07-977F15328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F64E016C-2578-4825-07D6-2A7FA0EED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5400" b="1">
                <a:solidFill>
                  <a:schemeClr val="tx2"/>
                </a:solidFill>
              </a:rPr>
              <a:t>Pulmonary Injury</a:t>
            </a:r>
          </a:p>
        </p:txBody>
      </p:sp>
      <p:sp>
        <p:nvSpPr>
          <p:cNvPr id="64515" name="Line 3">
            <a:extLst>
              <a:ext uri="{FF2B5EF4-FFF2-40B4-BE49-F238E27FC236}">
                <a16:creationId xmlns:a16="http://schemas.microsoft.com/office/drawing/2014/main" id="{FF197A37-ACD2-C928-6660-C75260C03EB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503363"/>
            <a:ext cx="9144000" cy="0"/>
          </a:xfrm>
          <a:prstGeom prst="line">
            <a:avLst/>
          </a:prstGeom>
          <a:noFill/>
          <a:ln w="508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BFB7E215-A2BD-B284-82FB-B4FB2EF14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981200"/>
            <a:ext cx="7162800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b="1" u="sng">
                <a:solidFill>
                  <a:srgbClr val="FFFF00"/>
                </a:solidFill>
                <a:cs typeface="Times New Roman" panose="02020603050405020304" pitchFamily="18" charset="0"/>
              </a:rPr>
              <a:t>Delayed Presentation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pt-BR" sz="2800" b="1" u="sng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pt-BR" b="1"/>
              <a:t>Primary blast injury – barotrauma </a:t>
            </a:r>
          </a:p>
          <a:p>
            <a:pPr>
              <a:spcBef>
                <a:spcPct val="0"/>
              </a:spcBef>
            </a:pPr>
            <a:endParaRPr lang="en-US" altLang="pt-BR" sz="2800" b="1"/>
          </a:p>
          <a:p>
            <a:pPr>
              <a:spcBef>
                <a:spcPct val="0"/>
              </a:spcBef>
            </a:pPr>
            <a:r>
              <a:rPr lang="en-US" altLang="pt-BR" b="1"/>
              <a:t>Inhalation: smoke, noxious chemical</a:t>
            </a:r>
            <a:endParaRPr lang="en-US" altLang="pt-BR" b="1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pt-BR" sz="2800" b="1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pt-BR" b="1">
                <a:cs typeface="Times New Roman" panose="02020603050405020304" pitchFamily="18" charset="0"/>
              </a:rPr>
              <a:t>Massive resuscitation</a:t>
            </a:r>
          </a:p>
          <a:p>
            <a:pPr>
              <a:spcBef>
                <a:spcPct val="0"/>
              </a:spcBef>
            </a:pPr>
            <a:endParaRPr lang="en-US" altLang="pt-BR" sz="2800" b="1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pt-BR" b="1">
                <a:cs typeface="Times New Roman" panose="02020603050405020304" pitchFamily="18" charset="0"/>
              </a:rPr>
              <a:t>Transfusion – blood product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38C24FE-7234-AF16-D031-E2B72405B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5400" b="1">
                <a:solidFill>
                  <a:schemeClr val="tx2"/>
                </a:solidFill>
              </a:rPr>
              <a:t>Physiology</a:t>
            </a:r>
          </a:p>
        </p:txBody>
      </p:sp>
      <p:sp>
        <p:nvSpPr>
          <p:cNvPr id="13315" name="Line 3">
            <a:extLst>
              <a:ext uri="{FF2B5EF4-FFF2-40B4-BE49-F238E27FC236}">
                <a16:creationId xmlns:a16="http://schemas.microsoft.com/office/drawing/2014/main" id="{D156A089-EA66-E28E-B5AC-75B823CEC69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503363"/>
            <a:ext cx="9144000" cy="0"/>
          </a:xfrm>
          <a:prstGeom prst="line">
            <a:avLst/>
          </a:prstGeom>
          <a:noFill/>
          <a:ln w="508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D90BED56-BDAC-1312-825A-291E7BDDF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600200"/>
            <a:ext cx="6705600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b="1">
                <a:solidFill>
                  <a:srgbClr val="FFFF00"/>
                </a:solidFill>
              </a:rPr>
              <a:t>Avoid:</a:t>
            </a:r>
            <a:r>
              <a:rPr lang="en-US" altLang="pt-BR" b="1">
                <a:solidFill>
                  <a:schemeClr val="tx2"/>
                </a:solidFill>
              </a:rPr>
              <a:t>		Hypothermia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b="1">
                <a:solidFill>
                  <a:schemeClr val="tx2"/>
                </a:solidFill>
              </a:rPr>
              <a:t>				Acidosis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b="1">
                <a:solidFill>
                  <a:schemeClr val="tx2"/>
                </a:solidFill>
              </a:rPr>
              <a:t>				Hypocoagulation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b="1">
                <a:solidFill>
                  <a:srgbClr val="FFFF00"/>
                </a:solidFill>
              </a:rPr>
              <a:t>Rx</a:t>
            </a:r>
            <a:r>
              <a:rPr lang="en-US" altLang="pt-BR" b="1">
                <a:solidFill>
                  <a:schemeClr val="tx2"/>
                </a:solidFill>
              </a:rPr>
              <a:t>			1. Stop bleeding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b="1">
                <a:solidFill>
                  <a:schemeClr val="tx2"/>
                </a:solidFill>
              </a:rPr>
              <a:t>				2. Damage control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b="1">
                <a:solidFill>
                  <a:srgbClr val="FFFF00"/>
                </a:solidFill>
              </a:rPr>
              <a:t>Outcome</a:t>
            </a:r>
            <a:r>
              <a:rPr lang="en-US" altLang="pt-BR" b="1">
                <a:solidFill>
                  <a:schemeClr val="tx2"/>
                </a:solidFill>
              </a:rPr>
              <a:t>		Less fluid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b="1">
                <a:solidFill>
                  <a:schemeClr val="tx2"/>
                </a:solidFill>
              </a:rPr>
              <a:t>				   </a:t>
            </a:r>
            <a:r>
              <a:rPr lang="en-US" altLang="pt-BR" b="1">
                <a:solidFill>
                  <a:schemeClr val="tx2"/>
                </a:solidFill>
                <a:cs typeface="Times New Roman" panose="02020603050405020304" pitchFamily="18" charset="0"/>
              </a:rPr>
              <a:t> lung injury</a:t>
            </a:r>
            <a:r>
              <a:rPr lang="en-US" altLang="pt-BR" sz="2800" b="1">
                <a:solidFill>
                  <a:schemeClr val="tx2"/>
                </a:solidFill>
              </a:rPr>
              <a:t>					</a:t>
            </a:r>
            <a:r>
              <a:rPr lang="en-US" altLang="pt-BR" b="1">
                <a:solidFill>
                  <a:schemeClr val="tx2"/>
                </a:solidFill>
              </a:rPr>
              <a:t>	</a:t>
            </a:r>
            <a:endParaRPr lang="en-US" altLang="pt-BR" b="1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13317" name="Line 5">
            <a:extLst>
              <a:ext uri="{FF2B5EF4-FFF2-40B4-BE49-F238E27FC236}">
                <a16:creationId xmlns:a16="http://schemas.microsoft.com/office/drawing/2014/main" id="{1A70E4C4-C778-B12A-5437-2BD0B06B1FC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19600" y="5562600"/>
            <a:ext cx="0" cy="533400"/>
          </a:xfrm>
          <a:prstGeom prst="line">
            <a:avLst/>
          </a:prstGeom>
          <a:noFill/>
          <a:ln w="825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>
            <a:extLst>
              <a:ext uri="{FF2B5EF4-FFF2-40B4-BE49-F238E27FC236}">
                <a16:creationId xmlns:a16="http://schemas.microsoft.com/office/drawing/2014/main" id="{C8CFACBE-7B21-47A0-D30D-1B0463E15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825" y="0"/>
            <a:ext cx="9763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>
            <a:extLst>
              <a:ext uri="{FF2B5EF4-FFF2-40B4-BE49-F238E27FC236}">
                <a16:creationId xmlns:a16="http://schemas.microsoft.com/office/drawing/2014/main" id="{078C9A90-02FB-EC92-0170-884A3892C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8425"/>
            <a:ext cx="91440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1">
            <a:extLst>
              <a:ext uri="{FF2B5EF4-FFF2-40B4-BE49-F238E27FC236}">
                <a16:creationId xmlns:a16="http://schemas.microsoft.com/office/drawing/2014/main" id="{4BAB7E2D-72F6-CA13-1F18-AEAE04509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0375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66EEAF53-4FC7-AC4F-9091-6977B0037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44500"/>
            <a:ext cx="615950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>
            <a:extLst>
              <a:ext uri="{FF2B5EF4-FFF2-40B4-BE49-F238E27FC236}">
                <a16:creationId xmlns:a16="http://schemas.microsoft.com/office/drawing/2014/main" id="{57334F38-6BA8-0773-75F9-5E630A0A4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163" y="-19050"/>
            <a:ext cx="10002838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ase1-1">
            <a:extLst>
              <a:ext uri="{FF2B5EF4-FFF2-40B4-BE49-F238E27FC236}">
                <a16:creationId xmlns:a16="http://schemas.microsoft.com/office/drawing/2014/main" id="{DB3B9173-703C-303D-9B0C-9A83FA4DA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746125"/>
            <a:ext cx="39878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pneumoperitoneum AXR">
            <a:extLst>
              <a:ext uri="{FF2B5EF4-FFF2-40B4-BE49-F238E27FC236}">
                <a16:creationId xmlns:a16="http://schemas.microsoft.com/office/drawing/2014/main" id="{18CF6954-35B2-2B30-3025-E5F98D1DD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722313"/>
            <a:ext cx="8194675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ase1-12">
            <a:extLst>
              <a:ext uri="{FF2B5EF4-FFF2-40B4-BE49-F238E27FC236}">
                <a16:creationId xmlns:a16="http://schemas.microsoft.com/office/drawing/2014/main" id="{8D95E3AB-2402-5875-CC4F-11EE45433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746125"/>
            <a:ext cx="3902075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17BC0A7C-9CA7-3F94-AA61-C1712A904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5400" b="1">
                <a:solidFill>
                  <a:schemeClr val="tx2"/>
                </a:solidFill>
              </a:rPr>
              <a:t>Abdomen - Principles </a:t>
            </a:r>
          </a:p>
        </p:txBody>
      </p:sp>
      <p:sp>
        <p:nvSpPr>
          <p:cNvPr id="80899" name="Line 3">
            <a:extLst>
              <a:ext uri="{FF2B5EF4-FFF2-40B4-BE49-F238E27FC236}">
                <a16:creationId xmlns:a16="http://schemas.microsoft.com/office/drawing/2014/main" id="{368E2DC6-BF7C-61EE-C815-BF62FB7D4C2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503363"/>
            <a:ext cx="9144000" cy="0"/>
          </a:xfrm>
          <a:prstGeom prst="line">
            <a:avLst/>
          </a:prstGeom>
          <a:noFill/>
          <a:ln w="508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0" name="Rectangle 4">
            <a:extLst>
              <a:ext uri="{FF2B5EF4-FFF2-40B4-BE49-F238E27FC236}">
                <a16:creationId xmlns:a16="http://schemas.microsoft.com/office/drawing/2014/main" id="{D316D071-3DE0-8417-660E-96A07AD6B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828800"/>
            <a:ext cx="64770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3600" b="1">
                <a:solidFill>
                  <a:schemeClr val="tx2"/>
                </a:solidFill>
                <a:cs typeface="Times New Roman" panose="02020603050405020304" pitchFamily="18" charset="0"/>
              </a:rPr>
              <a:t>FAST			Common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1000" b="1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3600" b="1">
                <a:solidFill>
                  <a:schemeClr val="tx2"/>
                </a:solidFill>
                <a:cs typeface="Times New Roman" panose="02020603050405020304" pitchFamily="18" charset="0"/>
              </a:rPr>
              <a:t>CT				Rare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1000" b="1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3600" b="1">
                <a:solidFill>
                  <a:schemeClr val="tx2"/>
                </a:solidFill>
                <a:cs typeface="Times New Roman" panose="02020603050405020304" pitchFamily="18" charset="0"/>
              </a:rPr>
              <a:t>Colostomy		Always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1000" b="1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3600" b="1">
                <a:solidFill>
                  <a:schemeClr val="tx2"/>
                </a:solidFill>
                <a:cs typeface="Times New Roman" panose="02020603050405020304" pitchFamily="18" charset="0"/>
              </a:rPr>
              <a:t>Enterotomy		Repair risk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1000" b="1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3600" b="1">
                <a:solidFill>
                  <a:schemeClr val="tx2"/>
                </a:solidFill>
                <a:cs typeface="Times New Roman" panose="02020603050405020304" pitchFamily="18" charset="0"/>
              </a:rPr>
              <a:t>Duodenal		Exclusion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3600" b="1">
                <a:solidFill>
                  <a:schemeClr val="tx2"/>
                </a:solidFill>
                <a:cs typeface="Times New Roman" panose="02020603050405020304" pitchFamily="18" charset="0"/>
              </a:rPr>
              <a:t>					Drainage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2572 IMG_0196">
            <a:extLst>
              <a:ext uri="{FF2B5EF4-FFF2-40B4-BE49-F238E27FC236}">
                <a16:creationId xmlns:a16="http://schemas.microsoft.com/office/drawing/2014/main" id="{C3979835-5708-68F4-A7A3-26829B12FE5F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28600"/>
            <a:ext cx="8610600" cy="6459538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id="{E8D556E6-637D-2FD4-460D-442BD85938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6413" y="0"/>
            <a:ext cx="7951787" cy="1049338"/>
          </a:xfrm>
        </p:spPr>
        <p:txBody>
          <a:bodyPr lIns="92075" tIns="46038" rIns="92075" bIns="46038"/>
          <a:lstStyle/>
          <a:p>
            <a:pPr eaLnBrk="1" hangingPunct="1">
              <a:spcBef>
                <a:spcPct val="50000"/>
              </a:spcBef>
            </a:pPr>
            <a:r>
              <a:rPr lang="en-US" altLang="pt-BR" b="1">
                <a:solidFill>
                  <a:schemeClr val="bg1"/>
                </a:solidFill>
              </a:rPr>
              <a:t>Abdominal Closure</a:t>
            </a:r>
          </a:p>
        </p:txBody>
      </p:sp>
      <p:pic>
        <p:nvPicPr>
          <p:cNvPr id="84995" name="Picture 4" descr="closed">
            <a:extLst>
              <a:ext uri="{FF2B5EF4-FFF2-40B4-BE49-F238E27FC236}">
                <a16:creationId xmlns:a16="http://schemas.microsoft.com/office/drawing/2014/main" id="{40389FFB-B09E-CE1C-D27B-B611640E3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4160838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3">
            <a:extLst>
              <a:ext uri="{FF2B5EF4-FFF2-40B4-BE49-F238E27FC236}">
                <a16:creationId xmlns:a16="http://schemas.microsoft.com/office/drawing/2014/main" id="{9D0205DA-AE33-B6B9-A0FD-B3E1556A4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62000"/>
            <a:ext cx="35639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EDBCFE0C-E18D-F3DC-EE44-73D168E1A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5400" b="1">
                <a:solidFill>
                  <a:schemeClr val="tx2"/>
                </a:solidFill>
              </a:rPr>
              <a:t>Extremity </a:t>
            </a:r>
          </a:p>
        </p:txBody>
      </p:sp>
      <p:sp>
        <p:nvSpPr>
          <p:cNvPr id="87043" name="Line 3">
            <a:extLst>
              <a:ext uri="{FF2B5EF4-FFF2-40B4-BE49-F238E27FC236}">
                <a16:creationId xmlns:a16="http://schemas.microsoft.com/office/drawing/2014/main" id="{15FB6C12-3F1C-33D4-6526-6B5C689CF85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503363"/>
            <a:ext cx="9144000" cy="0"/>
          </a:xfrm>
          <a:prstGeom prst="line">
            <a:avLst/>
          </a:prstGeom>
          <a:noFill/>
          <a:ln w="508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50490ECD-5FCD-5DBF-2BE6-8657CDBEB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905000"/>
            <a:ext cx="71628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b="1">
                <a:solidFill>
                  <a:srgbClr val="FFFF00"/>
                </a:solidFill>
                <a:cs typeface="Times New Roman" panose="02020603050405020304" pitchFamily="18" charset="0"/>
              </a:rPr>
              <a:t>Mangled</a:t>
            </a:r>
            <a:r>
              <a:rPr lang="en-US" altLang="pt-BR" b="1">
                <a:solidFill>
                  <a:schemeClr val="tx2"/>
                </a:solidFill>
                <a:cs typeface="Times New Roman" panose="02020603050405020304" pitchFamily="18" charset="0"/>
              </a:rPr>
              <a:t>			Amputate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2400" b="1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b="1">
                <a:solidFill>
                  <a:srgbClr val="FFFF00"/>
                </a:solidFill>
                <a:cs typeface="Times New Roman" panose="02020603050405020304" pitchFamily="18" charset="0"/>
              </a:rPr>
              <a:t>ORIF	</a:t>
            </a:r>
            <a:r>
              <a:rPr lang="en-US" altLang="pt-BR" b="1">
                <a:solidFill>
                  <a:schemeClr val="tx2"/>
                </a:solidFill>
                <a:cs typeface="Times New Roman" panose="02020603050405020304" pitchFamily="18" charset="0"/>
              </a:rPr>
              <a:t>		“Fix”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2400" b="1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b="1">
                <a:solidFill>
                  <a:srgbClr val="FFFF00"/>
                </a:solidFill>
                <a:cs typeface="Times New Roman" panose="02020603050405020304" pitchFamily="18" charset="0"/>
              </a:rPr>
              <a:t>Femur</a:t>
            </a:r>
            <a:r>
              <a:rPr lang="en-US" altLang="pt-BR" b="1">
                <a:solidFill>
                  <a:schemeClr val="tx2"/>
                </a:solidFill>
                <a:cs typeface="Times New Roman" panose="02020603050405020304" pitchFamily="18" charset="0"/>
              </a:rPr>
              <a:t>			Ex-fix, transfer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2400" b="1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b="1">
                <a:solidFill>
                  <a:srgbClr val="FFFF00"/>
                </a:solidFill>
                <a:cs typeface="Times New Roman" panose="02020603050405020304" pitchFamily="18" charset="0"/>
              </a:rPr>
              <a:t>Upper extremity</a:t>
            </a:r>
            <a:r>
              <a:rPr lang="en-US" altLang="pt-BR" b="1">
                <a:solidFill>
                  <a:schemeClr val="tx2"/>
                </a:solidFill>
                <a:cs typeface="Times New Roman" panose="02020603050405020304" pitchFamily="18" charset="0"/>
              </a:rPr>
              <a:t>	Ex-fix: temporary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b="1">
                <a:solidFill>
                  <a:schemeClr val="tx2"/>
                </a:solidFill>
                <a:cs typeface="Times New Roman" panose="02020603050405020304" pitchFamily="18" charset="0"/>
              </a:rPr>
              <a:t>					Plate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b="1">
                <a:solidFill>
                  <a:schemeClr val="tx2"/>
                </a:solidFill>
                <a:cs typeface="Times New Roman" panose="02020603050405020304" pitchFamily="18" charset="0"/>
              </a:rPr>
              <a:t>					Soft tissue cover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7yoIED - azarow">
            <a:extLst>
              <a:ext uri="{FF2B5EF4-FFF2-40B4-BE49-F238E27FC236}">
                <a16:creationId xmlns:a16="http://schemas.microsoft.com/office/drawing/2014/main" id="{F7AD8535-70AF-ED52-F92D-5262EC159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6962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perineal blast injury - azarow">
            <a:extLst>
              <a:ext uri="{FF2B5EF4-FFF2-40B4-BE49-F238E27FC236}">
                <a16:creationId xmlns:a16="http://schemas.microsoft.com/office/drawing/2014/main" id="{EF8FD708-930A-FA67-310A-C0455FAB3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061325" cy="604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291B1D6C-6320-597C-5292-ABF3BEDF742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76200"/>
            <a:ext cx="8229600" cy="1143000"/>
          </a:xfrm>
        </p:spPr>
        <p:txBody>
          <a:bodyPr lIns="92075" tIns="46038" rIns="92075" bIns="46038"/>
          <a:lstStyle/>
          <a:p>
            <a:r>
              <a:rPr lang="en-US" altLang="pt-BR" sz="3600" b="1">
                <a:solidFill>
                  <a:schemeClr val="bg1"/>
                </a:solidFill>
              </a:rPr>
              <a:t>Soft Tissue and Bone Injury</a:t>
            </a:r>
          </a:p>
        </p:txBody>
      </p:sp>
      <p:pic>
        <p:nvPicPr>
          <p:cNvPr id="93187" name="Picture 3" descr="No vascular injury">
            <a:extLst>
              <a:ext uri="{FF2B5EF4-FFF2-40B4-BE49-F238E27FC236}">
                <a16:creationId xmlns:a16="http://schemas.microsoft.com/office/drawing/2014/main" id="{CFBDF5F1-3021-F4B1-01F5-32D0026DF59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19200"/>
            <a:ext cx="8353425" cy="4987925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9" descr="CIMG0050">
            <a:extLst>
              <a:ext uri="{FF2B5EF4-FFF2-40B4-BE49-F238E27FC236}">
                <a16:creationId xmlns:a16="http://schemas.microsoft.com/office/drawing/2014/main" id="{E93703E2-B669-FE38-EFDD-A320616D6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7252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54AAE154-3849-63F7-F26B-7684440C6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5400" b="1">
                <a:solidFill>
                  <a:schemeClr val="tx2"/>
                </a:solidFill>
              </a:rPr>
              <a:t>Rehabilitation</a:t>
            </a:r>
          </a:p>
        </p:txBody>
      </p:sp>
      <p:sp>
        <p:nvSpPr>
          <p:cNvPr id="97283" name="Line 3">
            <a:extLst>
              <a:ext uri="{FF2B5EF4-FFF2-40B4-BE49-F238E27FC236}">
                <a16:creationId xmlns:a16="http://schemas.microsoft.com/office/drawing/2014/main" id="{A33739AC-235E-63FB-9220-881F1FDBE1A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503363"/>
            <a:ext cx="9144000" cy="0"/>
          </a:xfrm>
          <a:prstGeom prst="line">
            <a:avLst/>
          </a:prstGeom>
          <a:noFill/>
          <a:ln w="508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7284" name="Picture 6" descr="Boy wthout j ft">
            <a:extLst>
              <a:ext uri="{FF2B5EF4-FFF2-40B4-BE49-F238E27FC236}">
                <a16:creationId xmlns:a16="http://schemas.microsoft.com/office/drawing/2014/main" id="{6D7F4918-A211-459B-88B1-6B592F3A7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0"/>
            <a:ext cx="212248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7" descr="Boy with Jft">
            <a:extLst>
              <a:ext uri="{FF2B5EF4-FFF2-40B4-BE49-F238E27FC236}">
                <a16:creationId xmlns:a16="http://schemas.microsoft.com/office/drawing/2014/main" id="{6D129656-64F0-D50C-7F81-461FD73E6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1965325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1563817F-0C72-8A81-C354-D89B9328A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5400" b="1">
                <a:solidFill>
                  <a:schemeClr val="tx2"/>
                </a:solidFill>
              </a:rPr>
              <a:t>Burn</a:t>
            </a:r>
          </a:p>
        </p:txBody>
      </p:sp>
      <p:sp>
        <p:nvSpPr>
          <p:cNvPr id="99331" name="Line 3">
            <a:extLst>
              <a:ext uri="{FF2B5EF4-FFF2-40B4-BE49-F238E27FC236}">
                <a16:creationId xmlns:a16="http://schemas.microsoft.com/office/drawing/2014/main" id="{B3218625-20C9-62F5-EE52-9F6FF77DF2D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503363"/>
            <a:ext cx="9144000" cy="0"/>
          </a:xfrm>
          <a:prstGeom prst="line">
            <a:avLst/>
          </a:prstGeom>
          <a:noFill/>
          <a:ln w="508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9332" name="Group 4">
            <a:extLst>
              <a:ext uri="{FF2B5EF4-FFF2-40B4-BE49-F238E27FC236}">
                <a16:creationId xmlns:a16="http://schemas.microsoft.com/office/drawing/2014/main" id="{97F6313C-3677-E726-B3DB-42562E674C47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379538"/>
            <a:ext cx="8305800" cy="5537200"/>
            <a:chOff x="288" y="869"/>
            <a:chExt cx="5232" cy="3488"/>
          </a:xfrm>
        </p:grpSpPr>
        <p:sp>
          <p:nvSpPr>
            <p:cNvPr id="99333" name="Rectangle 5">
              <a:extLst>
                <a:ext uri="{FF2B5EF4-FFF2-40B4-BE49-F238E27FC236}">
                  <a16:creationId xmlns:a16="http://schemas.microsoft.com/office/drawing/2014/main" id="{1585E81E-C57C-DA72-BD61-035B988FB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869"/>
              <a:ext cx="5184" cy="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pt-BR" sz="2000" b="1"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pt-BR" sz="2800" b="1">
                  <a:cs typeface="Times New Roman" panose="02020603050405020304" pitchFamily="18" charset="0"/>
                </a:rPr>
                <a:t>Lund and Browder</a:t>
              </a:r>
            </a:p>
            <a:p>
              <a:pPr>
                <a:spcBef>
                  <a:spcPct val="0"/>
                </a:spcBef>
              </a:pPr>
              <a:endParaRPr lang="en-US" altLang="pt-BR" sz="1400" b="1"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pt-BR" sz="2800" b="1">
                  <a:cs typeface="Times New Roman" panose="02020603050405020304" pitchFamily="18" charset="0"/>
                </a:rPr>
                <a:t>Parkland Formula</a:t>
              </a:r>
            </a:p>
            <a:p>
              <a:pPr>
                <a:spcBef>
                  <a:spcPct val="0"/>
                </a:spcBef>
              </a:pPr>
              <a:endParaRPr lang="en-US" altLang="pt-BR" sz="1400" b="1"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pt-BR" sz="1800">
                  <a:cs typeface="Times New Roman" panose="02020603050405020304" pitchFamily="18" charset="0"/>
                </a:rPr>
                <a:t> </a:t>
              </a:r>
              <a:r>
                <a:rPr lang="en-US" altLang="pt-BR" sz="2400" b="1" u="sng">
                  <a:cs typeface="Times New Roman" panose="02020603050405020304" pitchFamily="18" charset="0"/>
                </a:rPr>
                <a:t>Weight (kg)</a:t>
              </a:r>
              <a:r>
                <a:rPr lang="en-US" altLang="pt-BR" sz="2400" b="1">
                  <a:cs typeface="Times New Roman" panose="02020603050405020304" pitchFamily="18" charset="0"/>
                </a:rPr>
                <a:t>  x  </a:t>
              </a:r>
              <a:r>
                <a:rPr lang="en-US" altLang="pt-BR" sz="2400" b="1" u="sng">
                  <a:cs typeface="Times New Roman" panose="02020603050405020304" pitchFamily="18" charset="0"/>
                </a:rPr>
                <a:t>% burn</a:t>
              </a:r>
              <a:r>
                <a:rPr lang="en-US" altLang="pt-BR" sz="2400" b="1">
                  <a:cs typeface="Times New Roman" panose="02020603050405020304" pitchFamily="18" charset="0"/>
                </a:rPr>
                <a:t>  x  </a:t>
              </a:r>
              <a:r>
                <a:rPr lang="en-US" altLang="pt-BR" sz="2400" b="1" u="sng">
                  <a:cs typeface="Times New Roman" panose="02020603050405020304" pitchFamily="18" charset="0"/>
                </a:rPr>
                <a:t>2-4cc</a:t>
              </a:r>
              <a:r>
                <a:rPr lang="en-US" altLang="pt-BR" sz="2400" b="1">
                  <a:cs typeface="Times New Roman" panose="02020603050405020304" pitchFamily="18" charset="0"/>
                </a:rPr>
                <a:t>  =  Total volume LR 24 hrs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pt-BR" sz="1400" b="1">
                <a:cs typeface="Times New Roman" panose="02020603050405020304" pitchFamily="18" charset="0"/>
              </a:endParaRPr>
            </a:p>
            <a:p>
              <a:pPr lvl="3">
                <a:spcBef>
                  <a:spcPct val="0"/>
                </a:spcBef>
                <a:buFontTx/>
                <a:buChar char="•"/>
              </a:pPr>
              <a:r>
                <a:rPr lang="en-US" altLang="pt-BR" sz="2400">
                  <a:cs typeface="Times New Roman" panose="02020603050405020304" pitchFamily="18" charset="0"/>
                </a:rPr>
                <a:t> Give 1/2 total over first 8 hrs</a:t>
              </a:r>
            </a:p>
            <a:p>
              <a:pPr lvl="3">
                <a:spcBef>
                  <a:spcPct val="0"/>
                </a:spcBef>
                <a:buFontTx/>
                <a:buChar char="•"/>
              </a:pPr>
              <a:r>
                <a:rPr lang="en-US" altLang="pt-BR" sz="2400">
                  <a:cs typeface="Times New Roman" panose="02020603050405020304" pitchFamily="18" charset="0"/>
                </a:rPr>
                <a:t> Give remaining 1/2 over next 16 hrs</a:t>
              </a:r>
            </a:p>
            <a:p>
              <a:pPr lvl="3">
                <a:spcBef>
                  <a:spcPct val="0"/>
                </a:spcBef>
                <a:buFontTx/>
                <a:buChar char="•"/>
              </a:pPr>
              <a:endParaRPr lang="en-US" altLang="pt-BR" sz="1000">
                <a:cs typeface="Times New Roman" panose="02020603050405020304" pitchFamily="18" charset="0"/>
              </a:endParaRPr>
            </a:p>
            <a:p>
              <a:pPr lvl="1">
                <a:spcBef>
                  <a:spcPct val="0"/>
                </a:spcBef>
                <a:buFontTx/>
                <a:buNone/>
              </a:pPr>
              <a:r>
                <a:rPr lang="en-US" altLang="pt-BR" sz="2400" b="1">
                  <a:cs typeface="Times New Roman" panose="02020603050405020304" pitchFamily="18" charset="0"/>
                </a:rPr>
                <a:t>&lt; 30 kg: LR + Maintenance Fluid (D5 LR)</a:t>
              </a:r>
            </a:p>
            <a:p>
              <a:pPr>
                <a:spcBef>
                  <a:spcPct val="0"/>
                </a:spcBef>
              </a:pPr>
              <a:endParaRPr lang="en-US" altLang="pt-BR" sz="1400" b="1"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pt-BR" sz="2800" b="1">
                  <a:cs typeface="Times New Roman" panose="02020603050405020304" pitchFamily="18" charset="0"/>
                </a:rPr>
                <a:t>Goal U.O.</a:t>
              </a:r>
              <a:r>
                <a:rPr lang="en-US" altLang="pt-BR" b="1">
                  <a:cs typeface="Times New Roman" panose="02020603050405020304" pitchFamily="18" charset="0"/>
                </a:rPr>
                <a:t>	</a:t>
              </a:r>
              <a:r>
                <a:rPr lang="en-US" altLang="pt-BR" sz="2400" b="1"/>
                <a:t>&lt; 30kg: 1cc/kg/hr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2400" b="1"/>
                <a:t>				≥ 30kg: 0.5cc/kg/hr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pt-BR" sz="1400" b="1"/>
            </a:p>
            <a:p>
              <a:pPr>
                <a:spcBef>
                  <a:spcPct val="0"/>
                </a:spcBef>
              </a:pPr>
              <a:r>
                <a:rPr lang="en-US" altLang="pt-BR" sz="2800" b="1">
                  <a:cs typeface="Times New Roman" panose="02020603050405020304" pitchFamily="18" charset="0"/>
                </a:rPr>
                <a:t>Bolus as needed</a:t>
              </a:r>
              <a:endParaRPr lang="en-US" altLang="pt-BR" sz="2400" b="1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1800" b="1">
                  <a:latin typeface="Arial" panose="020B0604020202020204" pitchFamily="34" charset="0"/>
                </a:rPr>
                <a:t> </a:t>
              </a:r>
            </a:p>
          </p:txBody>
        </p:sp>
        <p:sp>
          <p:nvSpPr>
            <p:cNvPr id="99334" name="Rectangle 6">
              <a:extLst>
                <a:ext uri="{FF2B5EF4-FFF2-40B4-BE49-F238E27FC236}">
                  <a16:creationId xmlns:a16="http://schemas.microsoft.com/office/drawing/2014/main" id="{712E14A6-74F1-3243-B505-902EDE593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877"/>
              <a:ext cx="5184" cy="336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>
                <a:latin typeface="Arial" panose="020B0604020202020204" pitchFamily="34" charset="0"/>
              </a:endParaRPr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 descr="M burn.jpg">
            <a:extLst>
              <a:ext uri="{FF2B5EF4-FFF2-40B4-BE49-F238E27FC236}">
                <a16:creationId xmlns:a16="http://schemas.microsoft.com/office/drawing/2014/main" id="{E18B1F6B-61B7-C796-A130-AAC139FCC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61925"/>
            <a:ext cx="8705850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3">
            <a:extLst>
              <a:ext uri="{FF2B5EF4-FFF2-40B4-BE49-F238E27FC236}">
                <a16:creationId xmlns:a16="http://schemas.microsoft.com/office/drawing/2014/main" id="{F7B311B6-5A7D-8E52-49CC-D0B74FC24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352800"/>
            <a:ext cx="2667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pt-BR" sz="2400" b="1">
                <a:solidFill>
                  <a:schemeClr val="bg1"/>
                </a:solidFill>
                <a:cs typeface="Arial" panose="020B0604020202020204" pitchFamily="34" charset="0"/>
              </a:rPr>
              <a:t>After debridement and escharotomy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burn VAC - IMAG0015">
            <a:extLst>
              <a:ext uri="{FF2B5EF4-FFF2-40B4-BE49-F238E27FC236}">
                <a16:creationId xmlns:a16="http://schemas.microsoft.com/office/drawing/2014/main" id="{DDCC165A-2317-E440-D66E-8B356AFCA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8B909C35-E18B-3FA6-9329-EC91FBDC0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5400" b="1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D9BDC763-E150-277C-0158-78D807352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600200"/>
            <a:ext cx="8229600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pt-BR" sz="3600" b="1">
                <a:solidFill>
                  <a:schemeClr val="tx2"/>
                </a:solidFill>
              </a:rPr>
              <a:t>Rapid resuscitation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14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pt-BR" sz="3600" b="1">
                <a:solidFill>
                  <a:schemeClr val="tx2"/>
                </a:solidFill>
              </a:rPr>
              <a:t>Maintain BP with least amount of fluid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14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pt-BR" sz="3600" b="1">
                <a:solidFill>
                  <a:schemeClr val="tx2"/>
                </a:solidFill>
              </a:rPr>
              <a:t>Operative care:</a:t>
            </a:r>
          </a:p>
          <a:p>
            <a:pPr lvl="3">
              <a:spcBef>
                <a:spcPct val="0"/>
              </a:spcBef>
              <a:buFontTx/>
              <a:buNone/>
            </a:pPr>
            <a:r>
              <a:rPr lang="en-US" altLang="pt-BR" sz="3200" b="1">
                <a:solidFill>
                  <a:schemeClr val="tx2"/>
                </a:solidFill>
              </a:rPr>
              <a:t>Wide debridement</a:t>
            </a:r>
          </a:p>
          <a:p>
            <a:pPr lvl="3">
              <a:spcBef>
                <a:spcPct val="0"/>
              </a:spcBef>
              <a:buFontTx/>
              <a:buNone/>
            </a:pPr>
            <a:r>
              <a:rPr lang="en-US" altLang="pt-BR" sz="3200" b="1">
                <a:solidFill>
                  <a:schemeClr val="tx2"/>
                </a:solidFill>
              </a:rPr>
              <a:t>Irrigation: all wounds</a:t>
            </a:r>
          </a:p>
          <a:p>
            <a:pPr lvl="3">
              <a:spcBef>
                <a:spcPct val="0"/>
              </a:spcBef>
              <a:buFontTx/>
              <a:buNone/>
            </a:pPr>
            <a:r>
              <a:rPr lang="en-US" altLang="pt-BR" sz="3200" b="1">
                <a:solidFill>
                  <a:schemeClr val="tx2"/>
                </a:solidFill>
              </a:rPr>
              <a:t>Exploration: aggressive</a:t>
            </a:r>
          </a:p>
          <a:p>
            <a:pPr lvl="3">
              <a:spcBef>
                <a:spcPct val="0"/>
              </a:spcBef>
              <a:buFontTx/>
              <a:buNone/>
            </a:pPr>
            <a:r>
              <a:rPr lang="en-US" altLang="pt-BR" sz="3200" b="1">
                <a:solidFill>
                  <a:schemeClr val="tx2"/>
                </a:solidFill>
              </a:rPr>
              <a:t>Pack all body spaces</a:t>
            </a:r>
          </a:p>
        </p:txBody>
      </p:sp>
      <p:sp>
        <p:nvSpPr>
          <p:cNvPr id="105476" name="Line 4">
            <a:extLst>
              <a:ext uri="{FF2B5EF4-FFF2-40B4-BE49-F238E27FC236}">
                <a16:creationId xmlns:a16="http://schemas.microsoft.com/office/drawing/2014/main" id="{1615E9B9-2FD4-B421-D7D8-60C423B428C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503363"/>
            <a:ext cx="9144000" cy="0"/>
          </a:xfrm>
          <a:prstGeom prst="line">
            <a:avLst/>
          </a:prstGeom>
          <a:noFill/>
          <a:ln w="508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DD35BB00-34E4-F4EB-B7A1-9887A591D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5F514BDD-0799-72FA-AEED-1EA3A0CDC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5400" b="1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D6BF40C3-D4FE-8F0B-AD40-F9BC515A6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981200"/>
            <a:ext cx="822960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3600" b="1">
                <a:solidFill>
                  <a:schemeClr val="tx2"/>
                </a:solidFill>
              </a:rPr>
              <a:t>	   </a:t>
            </a:r>
            <a:r>
              <a:rPr lang="en-US" altLang="pt-BR" sz="3600" b="1">
                <a:solidFill>
                  <a:srgbClr val="FFFF00"/>
                </a:solidFill>
              </a:rPr>
              <a:t>Anticipate:</a:t>
            </a:r>
          </a:p>
          <a:p>
            <a:pPr>
              <a:spcBef>
                <a:spcPct val="0"/>
              </a:spcBef>
            </a:pPr>
            <a:endParaRPr lang="en-US" altLang="pt-BR" sz="1400" b="1">
              <a:solidFill>
                <a:schemeClr val="tx2"/>
              </a:solidFill>
            </a:endParaRP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en-US" altLang="pt-BR" sz="3200" b="1">
                <a:solidFill>
                  <a:schemeClr val="tx2"/>
                </a:solidFill>
              </a:rPr>
              <a:t> Airway edema</a:t>
            </a:r>
          </a:p>
          <a:p>
            <a:pPr lvl="3">
              <a:spcBef>
                <a:spcPct val="0"/>
              </a:spcBef>
              <a:buFontTx/>
              <a:buChar char="•"/>
            </a:pPr>
            <a:endParaRPr lang="en-US" altLang="pt-BR" sz="1400" b="1">
              <a:solidFill>
                <a:schemeClr val="tx2"/>
              </a:solidFill>
            </a:endParaRP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en-US" altLang="pt-BR" sz="3200" b="1">
                <a:solidFill>
                  <a:schemeClr val="tx2"/>
                </a:solidFill>
              </a:rPr>
              <a:t> ARDS</a:t>
            </a:r>
          </a:p>
          <a:p>
            <a:pPr lvl="3">
              <a:spcBef>
                <a:spcPct val="0"/>
              </a:spcBef>
              <a:buFontTx/>
              <a:buChar char="•"/>
            </a:pPr>
            <a:endParaRPr lang="en-US" altLang="pt-BR" sz="1400" b="1">
              <a:solidFill>
                <a:schemeClr val="tx2"/>
              </a:solidFill>
            </a:endParaRP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en-US" altLang="pt-BR" sz="3200" b="1">
                <a:solidFill>
                  <a:schemeClr val="tx2"/>
                </a:solidFill>
              </a:rPr>
              <a:t> Abdominal Compartment Syndrome</a:t>
            </a:r>
          </a:p>
          <a:p>
            <a:pPr lvl="3">
              <a:spcBef>
                <a:spcPct val="0"/>
              </a:spcBef>
              <a:buFontTx/>
              <a:buChar char="•"/>
            </a:pPr>
            <a:endParaRPr lang="en-US" altLang="pt-BR" sz="1400" b="1">
              <a:solidFill>
                <a:schemeClr val="tx2"/>
              </a:solidFill>
            </a:endParaRP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en-US" altLang="pt-BR" sz="3200" b="1">
                <a:solidFill>
                  <a:schemeClr val="tx2"/>
                </a:solidFill>
              </a:rPr>
              <a:t> Fascial Compartment Syndrome</a:t>
            </a:r>
          </a:p>
          <a:p>
            <a:pPr lvl="3">
              <a:spcBef>
                <a:spcPct val="0"/>
              </a:spcBef>
              <a:buFontTx/>
              <a:buChar char="•"/>
            </a:pPr>
            <a:endParaRPr lang="en-US" altLang="pt-BR" sz="1400" b="1">
              <a:solidFill>
                <a:schemeClr val="tx2"/>
              </a:solidFill>
            </a:endParaRP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en-US" altLang="pt-BR" sz="3200" b="1">
                <a:solidFill>
                  <a:schemeClr val="tx2"/>
                </a:solidFill>
              </a:rPr>
              <a:t> Progressive necrosis</a:t>
            </a:r>
          </a:p>
        </p:txBody>
      </p:sp>
      <p:sp>
        <p:nvSpPr>
          <p:cNvPr id="107524" name="Line 4">
            <a:extLst>
              <a:ext uri="{FF2B5EF4-FFF2-40B4-BE49-F238E27FC236}">
                <a16:creationId xmlns:a16="http://schemas.microsoft.com/office/drawing/2014/main" id="{9AF9EC7F-6972-AB9A-3C0E-7A6A0968382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503363"/>
            <a:ext cx="9144000" cy="0"/>
          </a:xfrm>
          <a:prstGeom prst="line">
            <a:avLst/>
          </a:prstGeom>
          <a:noFill/>
          <a:ln w="508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7">
            <a:extLst>
              <a:ext uri="{FF2B5EF4-FFF2-40B4-BE49-F238E27FC236}">
                <a16:creationId xmlns:a16="http://schemas.microsoft.com/office/drawing/2014/main" id="{630B1624-53FC-A0D6-2238-F9BAF5293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7C4454-0B7C-A701-1D91-11248DE99D02}"/>
              </a:ext>
            </a:extLst>
          </p:cNvPr>
          <p:cNvSpPr/>
          <p:nvPr/>
        </p:nvSpPr>
        <p:spPr>
          <a:xfrm>
            <a:off x="0" y="3287400"/>
            <a:ext cx="9144000" cy="302968"/>
          </a:xfrm>
          <a:prstGeom prst="rect">
            <a:avLst/>
          </a:prstGeom>
          <a:solidFill>
            <a:srgbClr val="000000">
              <a:alpha val="45098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0" name="Problem">
            <a:extLst>
              <a:ext uri="{FF2B5EF4-FFF2-40B4-BE49-F238E27FC236}">
                <a16:creationId xmlns:a16="http://schemas.microsoft.com/office/drawing/2014/main" id="{8136890C-FEBB-D3FD-8FC2-0415EB78B36B}"/>
              </a:ext>
            </a:extLst>
          </p:cNvPr>
          <p:cNvSpPr txBox="1">
            <a:spLocks/>
          </p:cNvSpPr>
          <p:nvPr/>
        </p:nvSpPr>
        <p:spPr>
          <a:xfrm>
            <a:off x="3427413" y="3754438"/>
            <a:ext cx="2289175" cy="650875"/>
          </a:xfrm>
          <a:prstGeom prst="rect">
            <a:avLst/>
          </a:prstGeom>
          <a:ln w="12700">
            <a:miter lim="400000"/>
          </a:ln>
        </p:spPr>
        <p:txBody>
          <a:bodyPr lIns="35719" tIns="35719" rIns="35719" bIns="35719">
            <a:normAutofit fontScale="90000" lnSpcReduction="20000"/>
          </a:bodyPr>
          <a:lstStyle>
            <a:lvl1pPr marL="0" marR="0" indent="0" algn="l" defTabSz="616148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0" b="0" i="0" u="none" strike="noStrike" cap="none" spc="0" baseline="0">
                <a:ln>
                  <a:noFill/>
                </a:ln>
                <a:solidFill>
                  <a:srgbClr val="D5554F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marR="0" indent="171450" algn="l" defTabSz="616148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0" b="0" i="0" u="none" strike="noStrike" cap="none" spc="0" baseline="0">
                <a:ln>
                  <a:noFill/>
                </a:ln>
                <a:solidFill>
                  <a:srgbClr val="D5554F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marR="0" indent="342900" algn="l" defTabSz="616148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0" b="0" i="0" u="none" strike="noStrike" cap="none" spc="0" baseline="0">
                <a:ln>
                  <a:noFill/>
                </a:ln>
                <a:solidFill>
                  <a:srgbClr val="D5554F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marR="0" indent="514350" algn="l" defTabSz="616148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0" b="0" i="0" u="none" strike="noStrike" cap="none" spc="0" baseline="0">
                <a:ln>
                  <a:noFill/>
                </a:ln>
                <a:solidFill>
                  <a:srgbClr val="D5554F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marR="0" indent="685800" algn="l" defTabSz="616148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0" b="0" i="0" u="none" strike="noStrike" cap="none" spc="0" baseline="0">
                <a:ln>
                  <a:noFill/>
                </a:ln>
                <a:solidFill>
                  <a:srgbClr val="D5554F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  <a:lvl6pPr marL="0" marR="0" indent="857250" algn="l" defTabSz="616148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0" b="0" i="0" u="none" strike="noStrike" cap="none" spc="0" baseline="0">
                <a:ln>
                  <a:noFill/>
                </a:ln>
                <a:solidFill>
                  <a:srgbClr val="D5554F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6pPr>
            <a:lvl7pPr marL="0" marR="0" indent="1028700" algn="l" defTabSz="616148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0" b="0" i="0" u="none" strike="noStrike" cap="none" spc="0" baseline="0">
                <a:ln>
                  <a:noFill/>
                </a:ln>
                <a:solidFill>
                  <a:srgbClr val="D5554F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7pPr>
            <a:lvl8pPr marL="0" marR="0" indent="1200150" algn="l" defTabSz="616148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0" b="0" i="0" u="none" strike="noStrike" cap="none" spc="0" baseline="0">
                <a:ln>
                  <a:noFill/>
                </a:ln>
                <a:solidFill>
                  <a:srgbClr val="D5554F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8pPr>
            <a:lvl9pPr marL="0" marR="0" indent="1371600" algn="l" defTabSz="616148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0" b="0" i="0" u="none" strike="noStrike" cap="none" spc="0" baseline="0">
                <a:ln>
                  <a:noFill/>
                </a:ln>
                <a:solidFill>
                  <a:srgbClr val="D5554F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9pPr>
          </a:lstStyle>
          <a:p>
            <a:pPr algn="ctr" defTabSz="308074" eaLnBrk="1" fontAlgn="auto" hangingPunct="1">
              <a:defRPr/>
            </a:pPr>
            <a:br>
              <a:rPr lang="en-US" sz="2700" i="1" kern="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50" i="1" kern="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2450" i="1" dirty="0">
                <a:solidFill>
                  <a:schemeClr val="accent1">
                    <a:lumMod val="75000"/>
                  </a:schemeClr>
                </a:solidFill>
              </a:rPr>
              <a:t>THANK YOU</a:t>
            </a:r>
            <a:endParaRPr lang="en-US" sz="2450" i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9573" name="0F88E1F4-43C1-4FCD-94C2-D3CA51EFBF40" descr="99C90076-450A-4FEB-9414-94C1EF094CF4@attlocal">
            <a:extLst>
              <a:ext uri="{FF2B5EF4-FFF2-40B4-BE49-F238E27FC236}">
                <a16:creationId xmlns:a16="http://schemas.microsoft.com/office/drawing/2014/main" id="{94DC6D45-F585-4D2D-BE4A-74608B7B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3146425"/>
            <a:ext cx="28733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hinese symbol for THANK stamp">
            <a:extLst>
              <a:ext uri="{FF2B5EF4-FFF2-40B4-BE49-F238E27FC236}">
                <a16:creationId xmlns:a16="http://schemas.microsoft.com/office/drawing/2014/main" id="{09C9E264-81A9-D4FB-E6EA-84CEC0333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8250" y="-152585"/>
            <a:ext cx="4127500" cy="4127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Google Shape;322;p68">
            <a:extLst>
              <a:ext uri="{FF2B5EF4-FFF2-40B4-BE49-F238E27FC236}">
                <a16:creationId xmlns:a16="http://schemas.microsoft.com/office/drawing/2014/main" id="{330D5752-D2E0-9C8A-84E7-A86BB80C1C1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7524750" y="5519738"/>
            <a:ext cx="1390650" cy="354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00">
                <a:solidFill>
                  <a:srgbClr val="FFFFFF"/>
                </a:solidFill>
                <a:latin typeface="Poppins Light" pitchFamily="2" charset="77"/>
                <a:cs typeface="Poppins Light" pitchFamily="2" charset="77"/>
                <a:sym typeface="Poppins Light" pitchFamily="2" charset="77"/>
              </a:rPr>
              <a:t>Healthcare Deck | </a:t>
            </a:r>
            <a:fld id="{9721C3D2-16BE-F14D-A13F-C26A9BB34CC4}" type="slidenum">
              <a:rPr lang="en-US" altLang="en-US" sz="900" smtClean="0">
                <a:solidFill>
                  <a:srgbClr val="FFFFFF"/>
                </a:solidFill>
                <a:latin typeface="Poppins Light" pitchFamily="2" charset="77"/>
                <a:cs typeface="Poppins Light" pitchFamily="2" charset="77"/>
                <a:sym typeface="Poppins Light" pitchFamily="2" charset="77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52</a:t>
            </a:fld>
            <a:endParaRPr lang="en-US" altLang="en-US" sz="900">
              <a:solidFill>
                <a:srgbClr val="FFFFFF"/>
              </a:solidFill>
              <a:latin typeface="Poppins Light" pitchFamily="2" charset="77"/>
              <a:cs typeface="Poppins Light" pitchFamily="2" charset="77"/>
              <a:sym typeface="Poppins Light" pitchFamily="2" charset="77"/>
            </a:endParaRPr>
          </a:p>
        </p:txBody>
      </p:sp>
      <p:sp>
        <p:nvSpPr>
          <p:cNvPr id="111619" name="Google Shape;323;p68">
            <a:extLst>
              <a:ext uri="{FF2B5EF4-FFF2-40B4-BE49-F238E27FC236}">
                <a16:creationId xmlns:a16="http://schemas.microsoft.com/office/drawing/2014/main" id="{9EC77269-C729-640D-32ED-9D2FF488D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1222375"/>
            <a:ext cx="4573587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ts val="4000"/>
              <a:buFontTx/>
              <a:buNone/>
            </a:pPr>
            <a:r>
              <a:rPr lang="en-US" altLang="en-US" sz="4000" b="1">
                <a:solidFill>
                  <a:srgbClr val="4C76C7"/>
                </a:solidFill>
                <a:latin typeface="Poppins" pitchFamily="2" charset="77"/>
                <a:cs typeface="Poppins" pitchFamily="2" charset="77"/>
                <a:sym typeface="Poppins" pitchFamily="2" charset="77"/>
              </a:rPr>
              <a:t>Triaj Solution</a:t>
            </a:r>
          </a:p>
        </p:txBody>
      </p:sp>
      <p:pic>
        <p:nvPicPr>
          <p:cNvPr id="324" name="Google Shape;324;p68">
            <a:extLst>
              <a:ext uri="{FF2B5EF4-FFF2-40B4-BE49-F238E27FC236}">
                <a16:creationId xmlns:a16="http://schemas.microsoft.com/office/drawing/2014/main" id="{6086AD4E-C418-695F-6B37-1B8DDB879191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808788" y="1444625"/>
            <a:ext cx="2557462" cy="3968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7843"/>
              </a:srgbClr>
            </a:outerShdw>
          </a:effectLst>
        </p:spPr>
      </p:pic>
      <p:sp>
        <p:nvSpPr>
          <p:cNvPr id="111621" name="Google Shape;325;p68">
            <a:extLst>
              <a:ext uri="{FF2B5EF4-FFF2-40B4-BE49-F238E27FC236}">
                <a16:creationId xmlns:a16="http://schemas.microsoft.com/office/drawing/2014/main" id="{07C871BB-BB64-6F62-8572-E759846E6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1849438"/>
            <a:ext cx="6011863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ts val="1600"/>
              <a:buFontTx/>
              <a:buNone/>
            </a:pPr>
            <a:r>
              <a:rPr lang="en-US" altLang="en-US" sz="1600">
                <a:solidFill>
                  <a:srgbClr val="7CD0C7"/>
                </a:solidFill>
                <a:latin typeface="Poppins" pitchFamily="2" charset="77"/>
                <a:cs typeface="Poppins" pitchFamily="2" charset="77"/>
                <a:sym typeface="Poppins" pitchFamily="2" charset="77"/>
              </a:rPr>
              <a:t>Best Practice Guidance Across the Continuum of Care</a:t>
            </a:r>
          </a:p>
        </p:txBody>
      </p:sp>
      <p:pic>
        <p:nvPicPr>
          <p:cNvPr id="111622" name="Google Shape;326;p68">
            <a:extLst>
              <a:ext uri="{FF2B5EF4-FFF2-40B4-BE49-F238E27FC236}">
                <a16:creationId xmlns:a16="http://schemas.microsoft.com/office/drawing/2014/main" id="{12B9C746-6145-10C0-1F84-070D3E37495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2498725"/>
            <a:ext cx="595630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Google Shape;319;p45">
            <a:extLst>
              <a:ext uri="{FF2B5EF4-FFF2-40B4-BE49-F238E27FC236}">
                <a16:creationId xmlns:a16="http://schemas.microsoft.com/office/drawing/2014/main" id="{0955108B-BA82-7652-3628-3F72F2525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1568450"/>
            <a:ext cx="71247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FFFF"/>
                </a:solidFill>
                <a:latin typeface="Poppins" pitchFamily="2" charset="77"/>
                <a:cs typeface="Poppins" pitchFamily="2" charset="77"/>
                <a:sym typeface="Poppins" pitchFamily="2" charset="77"/>
              </a:rPr>
              <a:t>Saving </a:t>
            </a:r>
            <a:r>
              <a:rPr lang="en-US" altLang="en-US" sz="4400" b="1">
                <a:solidFill>
                  <a:srgbClr val="FFFFFF"/>
                </a:solidFill>
                <a:latin typeface="Poppins" pitchFamily="2" charset="77"/>
                <a:cs typeface="Poppins" pitchFamily="2" charset="77"/>
                <a:sym typeface="Poppins" pitchFamily="2" charset="77"/>
              </a:rPr>
              <a:t>Children’s</a:t>
            </a:r>
            <a:r>
              <a:rPr lang="en-US" altLang="en-US" sz="4000" b="1">
                <a:solidFill>
                  <a:srgbClr val="FFFFFF"/>
                </a:solidFill>
                <a:latin typeface="Poppins" pitchFamily="2" charset="77"/>
                <a:cs typeface="Poppins" pitchFamily="2" charset="77"/>
                <a:sym typeface="Poppins" pitchFamily="2" charset="77"/>
              </a:rPr>
              <a:t> Lives</a:t>
            </a:r>
          </a:p>
        </p:txBody>
      </p:sp>
      <p:sp>
        <p:nvSpPr>
          <p:cNvPr id="113667" name="Google Shape;320;p45">
            <a:extLst>
              <a:ext uri="{FF2B5EF4-FFF2-40B4-BE49-F238E27FC236}">
                <a16:creationId xmlns:a16="http://schemas.microsoft.com/office/drawing/2014/main" id="{DB7DC314-28F1-9E07-DA89-163E42968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536825"/>
            <a:ext cx="5605463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Poppins" pitchFamily="2" charset="77"/>
                <a:cs typeface="Poppins" pitchFamily="2" charset="77"/>
                <a:sym typeface="Poppins" pitchFamily="2" charset="77"/>
              </a:rPr>
              <a:t>To Learn More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Poppins" pitchFamily="2" charset="77"/>
                <a:cs typeface="Poppins" pitchFamily="2" charset="77"/>
                <a:sym typeface="Poppins" pitchFamily="2" charset="77"/>
              </a:rPr>
              <a:t>About Triaj:</a:t>
            </a:r>
          </a:p>
        </p:txBody>
      </p:sp>
      <p:sp>
        <p:nvSpPr>
          <p:cNvPr id="113668" name="Google Shape;321;p45">
            <a:extLst>
              <a:ext uri="{FF2B5EF4-FFF2-40B4-BE49-F238E27FC236}">
                <a16:creationId xmlns:a16="http://schemas.microsoft.com/office/drawing/2014/main" id="{A0D41D61-AFD2-DBBA-A02F-A7615A59E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3462338"/>
            <a:ext cx="454025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000"/>
              </a:spcBef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latin typeface="Poppins" pitchFamily="2" charset="77"/>
                <a:cs typeface="Poppins" pitchFamily="2" charset="77"/>
                <a:sym typeface="Poppins" pitchFamily="2" charset="77"/>
              </a:rPr>
              <a:t>Email: </a:t>
            </a:r>
            <a:r>
              <a:rPr lang="en-US" altLang="en-US" sz="2400">
                <a:solidFill>
                  <a:srgbClr val="FFFFFF"/>
                </a:solidFill>
                <a:latin typeface="Poppins Light" pitchFamily="2" charset="77"/>
                <a:ea typeface="Poppins" pitchFamily="2" charset="77"/>
                <a:cs typeface="Poppins Light" pitchFamily="2" charset="77"/>
                <a:sym typeface="Poppins Light" pitchFamily="2" charset="77"/>
              </a:rPr>
              <a:t>PR</a:t>
            </a:r>
            <a:r>
              <a:rPr lang="en-US" altLang="en-US" sz="2400">
                <a:solidFill>
                  <a:srgbClr val="FFFFFF"/>
                </a:solidFill>
                <a:latin typeface="Poppins Light" pitchFamily="2" charset="77"/>
                <a:cs typeface="Poppins Light" pitchFamily="2" charset="77"/>
                <a:sym typeface="Poppins Light" pitchFamily="2" charset="77"/>
              </a:rPr>
              <a:t>@triaj.com</a:t>
            </a:r>
          </a:p>
          <a:p>
            <a:pPr>
              <a:spcBef>
                <a:spcPts val="1000"/>
              </a:spcBef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latin typeface="Poppins" pitchFamily="2" charset="77"/>
                <a:cs typeface="Poppins" pitchFamily="2" charset="77"/>
                <a:sym typeface="Poppins" pitchFamily="2" charset="77"/>
              </a:rPr>
              <a:t>Website: </a:t>
            </a:r>
            <a:r>
              <a:rPr lang="en-US" altLang="en-US" sz="2400">
                <a:solidFill>
                  <a:srgbClr val="FFFFFF"/>
                </a:solidFill>
                <a:latin typeface="Poppins Light" pitchFamily="2" charset="77"/>
                <a:cs typeface="Poppins Light" pitchFamily="2" charset="77"/>
                <a:sym typeface="Poppins Light" pitchFamily="2" charset="77"/>
              </a:rPr>
              <a:t>www.triaj.com</a:t>
            </a:r>
          </a:p>
        </p:txBody>
      </p:sp>
      <p:pic>
        <p:nvPicPr>
          <p:cNvPr id="113669" name="Google Shape;322;p45">
            <a:hlinkClick r:id="rId3"/>
            <a:extLst>
              <a:ext uri="{FF2B5EF4-FFF2-40B4-BE49-F238E27FC236}">
                <a16:creationId xmlns:a16="http://schemas.microsoft.com/office/drawing/2014/main" id="{1FBF33DB-C56C-2CAB-E149-01DE4411FD9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846638"/>
            <a:ext cx="2746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Google Shape;323;p45">
            <a:hlinkClick r:id="rId5"/>
            <a:extLst>
              <a:ext uri="{FF2B5EF4-FFF2-40B4-BE49-F238E27FC236}">
                <a16:creationId xmlns:a16="http://schemas.microsoft.com/office/drawing/2014/main" id="{BD9014ED-1255-BC99-6250-1B14B92743C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4856163"/>
            <a:ext cx="254000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1" name="Google Shape;324;p45">
            <a:hlinkClick r:id="rId7"/>
            <a:extLst>
              <a:ext uri="{FF2B5EF4-FFF2-40B4-BE49-F238E27FC236}">
                <a16:creationId xmlns:a16="http://schemas.microsoft.com/office/drawing/2014/main" id="{21C5C6D6-8217-B195-CB1C-FED6B30DFEB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4829175"/>
            <a:ext cx="3111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2" name="Google Shape;325;p45">
            <a:hlinkClick r:id="rId9"/>
            <a:extLst>
              <a:ext uri="{FF2B5EF4-FFF2-40B4-BE49-F238E27FC236}">
                <a16:creationId xmlns:a16="http://schemas.microsoft.com/office/drawing/2014/main" id="{B0090AA8-178F-F470-32E2-053F87045E6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4829175"/>
            <a:ext cx="3111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3" name="Google Shape;388;p49">
            <a:extLst>
              <a:ext uri="{FF2B5EF4-FFF2-40B4-BE49-F238E27FC236}">
                <a16:creationId xmlns:a16="http://schemas.microsoft.com/office/drawing/2014/main" id="{665683A5-CDDB-F89A-9E21-DCB332E671A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7524750" y="5519738"/>
            <a:ext cx="1390650" cy="354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00">
                <a:solidFill>
                  <a:srgbClr val="FFFFFF"/>
                </a:solidFill>
                <a:latin typeface="Poppins Light" pitchFamily="2" charset="77"/>
                <a:cs typeface="Poppins Light" pitchFamily="2" charset="77"/>
                <a:sym typeface="Poppins Light" pitchFamily="2" charset="77"/>
              </a:rPr>
              <a:t> Healthcare Deck | </a:t>
            </a:r>
            <a:fld id="{07641914-1F68-0245-AA14-61152C8E1A68}" type="slidenum">
              <a:rPr lang="en-US" altLang="en-US" sz="900" smtClean="0">
                <a:solidFill>
                  <a:srgbClr val="FFFFFF"/>
                </a:solidFill>
                <a:latin typeface="Poppins Light" pitchFamily="2" charset="77"/>
                <a:cs typeface="Poppins Light" pitchFamily="2" charset="77"/>
                <a:sym typeface="Poppins Light" pitchFamily="2" charset="77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53</a:t>
            </a:fld>
            <a:endParaRPr lang="en-US" altLang="en-US" sz="900">
              <a:solidFill>
                <a:srgbClr val="FFFFFF"/>
              </a:solidFill>
              <a:latin typeface="Poppins Light" pitchFamily="2" charset="77"/>
              <a:cs typeface="Poppins Light" pitchFamily="2" charset="77"/>
              <a:sym typeface="Poppins Light" pitchFamily="2" charset="77"/>
            </a:endParaRPr>
          </a:p>
        </p:txBody>
      </p:sp>
      <p:pic>
        <p:nvPicPr>
          <p:cNvPr id="10" name="Google Shape;220;p36">
            <a:extLst>
              <a:ext uri="{FF2B5EF4-FFF2-40B4-BE49-F238E27FC236}">
                <a16:creationId xmlns:a16="http://schemas.microsoft.com/office/drawing/2014/main" id="{BA88CC11-4B30-D6D5-8EC0-1252B67A6D2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111875" y="2324100"/>
            <a:ext cx="2079625" cy="31337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11" name="Google Shape;162;p32">
            <a:extLst>
              <a:ext uri="{FF2B5EF4-FFF2-40B4-BE49-F238E27FC236}">
                <a16:creationId xmlns:a16="http://schemas.microsoft.com/office/drawing/2014/main" id="{24B92A1C-59C3-368C-0B2B-382CFF4574F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56138" y="2324100"/>
            <a:ext cx="2112962" cy="31337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850" name="Rectangle 2">
            <a:extLst>
              <a:ext uri="{FF2B5EF4-FFF2-40B4-BE49-F238E27FC236}">
                <a16:creationId xmlns:a16="http://schemas.microsoft.com/office/drawing/2014/main" id="{535A51EE-E0DC-7C15-6A3E-86396CDFB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762000"/>
            <a:ext cx="8059738" cy="182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sz="54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967B71F4-FB7A-781C-2758-90C478A67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5400" b="1">
                <a:solidFill>
                  <a:schemeClr val="bg1"/>
                </a:solidFill>
              </a:rPr>
              <a:t>Safe Kids Worldwide:</a:t>
            </a:r>
            <a:r>
              <a:rPr lang="en-US" altLang="pt-BR" sz="4800" b="1">
                <a:solidFill>
                  <a:schemeClr val="bg1"/>
                </a:solidFill>
              </a:rPr>
              <a:t> </a:t>
            </a:r>
            <a:br>
              <a:rPr lang="en-US" altLang="pt-BR" sz="4800" b="1">
                <a:solidFill>
                  <a:schemeClr val="bg1"/>
                </a:solidFill>
              </a:rPr>
            </a:br>
            <a:endParaRPr lang="en-US" altLang="pt-BR" sz="3600" b="1">
              <a:solidFill>
                <a:schemeClr val="bg1"/>
              </a:solidFill>
            </a:endParaRPr>
          </a:p>
        </p:txBody>
      </p:sp>
      <p:pic>
        <p:nvPicPr>
          <p:cNvPr id="115716" name="Picture 4">
            <a:extLst>
              <a:ext uri="{FF2B5EF4-FFF2-40B4-BE49-F238E27FC236}">
                <a16:creationId xmlns:a16="http://schemas.microsoft.com/office/drawing/2014/main" id="{197BD419-C7A0-EF20-ED9E-85896FF8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33600"/>
            <a:ext cx="29622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7F6F3D79-563B-DFA0-D993-5788E60EF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23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>
            <a:extLst>
              <a:ext uri="{FF2B5EF4-FFF2-40B4-BE49-F238E27FC236}">
                <a16:creationId xmlns:a16="http://schemas.microsoft.com/office/drawing/2014/main" id="{293CDD81-38F9-1CCA-76F7-F855E4C97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3752850"/>
            <a:ext cx="41338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CaixaDeTexto 4">
            <a:extLst>
              <a:ext uri="{FF2B5EF4-FFF2-40B4-BE49-F238E27FC236}">
                <a16:creationId xmlns:a16="http://schemas.microsoft.com/office/drawing/2014/main" id="{E11E3A8D-E27A-58FB-9F44-B28A8C641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088" y="306388"/>
            <a:ext cx="2982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latin typeface="Arial" panose="020B0604020202020204" pitchFamily="34" charset="0"/>
                <a:ea typeface="MS PGothic" panose="020B0600070205080204" pitchFamily="34" charset="-128"/>
              </a:rPr>
              <a:t>Onda de Explosão Típica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3E1AA78D-45FC-BD19-D8A2-696778253F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620000" cy="762000"/>
          </a:xfrm>
        </p:spPr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</a:rPr>
              <a:t>IED</a:t>
            </a:r>
          </a:p>
        </p:txBody>
      </p:sp>
      <p:pic>
        <p:nvPicPr>
          <p:cNvPr id="3" name="Blast Explosion Video VBIED.mp4" descr="Blast Explosion Video VBIED.mp4">
            <a:hlinkClick r:id="" action="ppaction://media"/>
            <a:extLst>
              <a:ext uri="{FF2B5EF4-FFF2-40B4-BE49-F238E27FC236}">
                <a16:creationId xmlns:a16="http://schemas.microsoft.com/office/drawing/2014/main" id="{B4ECC088-6652-6A91-66EB-882C1050BC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1066800"/>
            <a:ext cx="7214887" cy="541116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BE9AD815-D842-805C-FE20-7A7A9052A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5400" b="1">
                <a:solidFill>
                  <a:schemeClr val="tx2"/>
                </a:solidFill>
              </a:rPr>
              <a:t>Mechanism of Injury</a:t>
            </a:r>
          </a:p>
        </p:txBody>
      </p:sp>
      <p:sp>
        <p:nvSpPr>
          <p:cNvPr id="23555" name="Line 3">
            <a:extLst>
              <a:ext uri="{FF2B5EF4-FFF2-40B4-BE49-F238E27FC236}">
                <a16:creationId xmlns:a16="http://schemas.microsoft.com/office/drawing/2014/main" id="{60472142-58CF-E421-D1ED-969B3FED8E1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503363"/>
            <a:ext cx="9144000" cy="0"/>
          </a:xfrm>
          <a:prstGeom prst="line">
            <a:avLst/>
          </a:prstGeom>
          <a:noFill/>
          <a:ln w="508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508" name="Group 28">
            <a:extLst>
              <a:ext uri="{FF2B5EF4-FFF2-40B4-BE49-F238E27FC236}">
                <a16:creationId xmlns:a16="http://schemas.microsoft.com/office/drawing/2014/main" id="{AB57B56C-E0B4-6D1A-3732-410000E814B5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524000"/>
          <a:ext cx="8534401" cy="7018337"/>
        </p:xfrm>
        <a:graphic>
          <a:graphicData uri="http://schemas.openxmlformats.org/drawingml/2006/table">
            <a:tbl>
              <a:tblPr/>
              <a:tblGrid>
                <a:gridCol w="2584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2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3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Primary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: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Barotrauma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TM, Lung, Eye, Concussion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Secondary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: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Penetrating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Amputation, Lacerations, Concussion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Tertiary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: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Blunt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Crush, Compartment syndrome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4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Quaternary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: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Burn, Inhalation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Burns, Toxic gas, Environmental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44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Quinary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: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Bacteria, Radiation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kids and humvee">
            <a:extLst>
              <a:ext uri="{FF2B5EF4-FFF2-40B4-BE49-F238E27FC236}">
                <a16:creationId xmlns:a16="http://schemas.microsoft.com/office/drawing/2014/main" id="{CABDF00D-19D2-9D3F-5194-C02D05606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49149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919191"/>
    </a:dk1>
    <a:lt1>
      <a:srgbClr val="FFFFFF"/>
    </a:lt1>
    <a:dk2>
      <a:srgbClr val="063DE8"/>
    </a:dk2>
    <a:lt2>
      <a:srgbClr val="FFFFFF"/>
    </a:lt2>
    <a:accent1>
      <a:srgbClr val="414141"/>
    </a:accent1>
    <a:accent2>
      <a:srgbClr val="00AE00"/>
    </a:accent2>
    <a:accent3>
      <a:srgbClr val="AAAFF2"/>
    </a:accent3>
    <a:accent4>
      <a:srgbClr val="DADADA"/>
    </a:accent4>
    <a:accent5>
      <a:srgbClr val="B0B0B0"/>
    </a:accent5>
    <a:accent6>
      <a:srgbClr val="009D00"/>
    </a:accent6>
    <a:hlink>
      <a:srgbClr val="A2C1FE"/>
    </a:hlink>
    <a:folHlink>
      <a:srgbClr val="CECECE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919191"/>
    </a:dk1>
    <a:lt1>
      <a:srgbClr val="FFFFFF"/>
    </a:lt1>
    <a:dk2>
      <a:srgbClr val="063DE8"/>
    </a:dk2>
    <a:lt2>
      <a:srgbClr val="FFFFFF"/>
    </a:lt2>
    <a:accent1>
      <a:srgbClr val="414141"/>
    </a:accent1>
    <a:accent2>
      <a:srgbClr val="00AE00"/>
    </a:accent2>
    <a:accent3>
      <a:srgbClr val="AAAFF2"/>
    </a:accent3>
    <a:accent4>
      <a:srgbClr val="DADADA"/>
    </a:accent4>
    <a:accent5>
      <a:srgbClr val="B0B0B0"/>
    </a:accent5>
    <a:accent6>
      <a:srgbClr val="009D00"/>
    </a:accent6>
    <a:hlink>
      <a:srgbClr val="A2C1FE"/>
    </a:hlink>
    <a:folHlink>
      <a:srgbClr val="CECECE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919191"/>
    </a:dk1>
    <a:lt1>
      <a:srgbClr val="FFFFFF"/>
    </a:lt1>
    <a:dk2>
      <a:srgbClr val="063DE8"/>
    </a:dk2>
    <a:lt2>
      <a:srgbClr val="FFFFFF"/>
    </a:lt2>
    <a:accent1>
      <a:srgbClr val="414141"/>
    </a:accent1>
    <a:accent2>
      <a:srgbClr val="00AE00"/>
    </a:accent2>
    <a:accent3>
      <a:srgbClr val="AAAFF2"/>
    </a:accent3>
    <a:accent4>
      <a:srgbClr val="DADADA"/>
    </a:accent4>
    <a:accent5>
      <a:srgbClr val="B0B0B0"/>
    </a:accent5>
    <a:accent6>
      <a:srgbClr val="009D00"/>
    </a:accent6>
    <a:hlink>
      <a:srgbClr val="A2C1FE"/>
    </a:hlink>
    <a:folHlink>
      <a:srgbClr val="CECECE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919191"/>
    </a:dk1>
    <a:lt1>
      <a:srgbClr val="FFFFFF"/>
    </a:lt1>
    <a:dk2>
      <a:srgbClr val="063DE8"/>
    </a:dk2>
    <a:lt2>
      <a:srgbClr val="FFFFFF"/>
    </a:lt2>
    <a:accent1>
      <a:srgbClr val="414141"/>
    </a:accent1>
    <a:accent2>
      <a:srgbClr val="00AE00"/>
    </a:accent2>
    <a:accent3>
      <a:srgbClr val="AAAFF2"/>
    </a:accent3>
    <a:accent4>
      <a:srgbClr val="DADADA"/>
    </a:accent4>
    <a:accent5>
      <a:srgbClr val="B0B0B0"/>
    </a:accent5>
    <a:accent6>
      <a:srgbClr val="009D00"/>
    </a:accent6>
    <a:hlink>
      <a:srgbClr val="A2C1FE"/>
    </a:hlink>
    <a:folHlink>
      <a:srgbClr val="CECECE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919191"/>
    </a:dk1>
    <a:lt1>
      <a:srgbClr val="FFFFFF"/>
    </a:lt1>
    <a:dk2>
      <a:srgbClr val="063DE8"/>
    </a:dk2>
    <a:lt2>
      <a:srgbClr val="FFFFFF"/>
    </a:lt2>
    <a:accent1>
      <a:srgbClr val="414141"/>
    </a:accent1>
    <a:accent2>
      <a:srgbClr val="00AE00"/>
    </a:accent2>
    <a:accent3>
      <a:srgbClr val="AAAFF2"/>
    </a:accent3>
    <a:accent4>
      <a:srgbClr val="DADADA"/>
    </a:accent4>
    <a:accent5>
      <a:srgbClr val="B0B0B0"/>
    </a:accent5>
    <a:accent6>
      <a:srgbClr val="009D00"/>
    </a:accent6>
    <a:hlink>
      <a:srgbClr val="A2C1FE"/>
    </a:hlink>
    <a:folHlink>
      <a:srgbClr val="CECECE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919191"/>
    </a:dk1>
    <a:lt1>
      <a:srgbClr val="FFFFFF"/>
    </a:lt1>
    <a:dk2>
      <a:srgbClr val="063DE8"/>
    </a:dk2>
    <a:lt2>
      <a:srgbClr val="FFFFFF"/>
    </a:lt2>
    <a:accent1>
      <a:srgbClr val="414141"/>
    </a:accent1>
    <a:accent2>
      <a:srgbClr val="00AE00"/>
    </a:accent2>
    <a:accent3>
      <a:srgbClr val="AAAFF2"/>
    </a:accent3>
    <a:accent4>
      <a:srgbClr val="DADADA"/>
    </a:accent4>
    <a:accent5>
      <a:srgbClr val="B0B0B0"/>
    </a:accent5>
    <a:accent6>
      <a:srgbClr val="009D00"/>
    </a:accent6>
    <a:hlink>
      <a:srgbClr val="A2C1FE"/>
    </a:hlink>
    <a:folHlink>
      <a:srgbClr val="CECECE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919191"/>
    </a:dk1>
    <a:lt1>
      <a:srgbClr val="FFFFFF"/>
    </a:lt1>
    <a:dk2>
      <a:srgbClr val="063DE8"/>
    </a:dk2>
    <a:lt2>
      <a:srgbClr val="FFFFFF"/>
    </a:lt2>
    <a:accent1>
      <a:srgbClr val="414141"/>
    </a:accent1>
    <a:accent2>
      <a:srgbClr val="00AE00"/>
    </a:accent2>
    <a:accent3>
      <a:srgbClr val="AAAFF2"/>
    </a:accent3>
    <a:accent4>
      <a:srgbClr val="DADADA"/>
    </a:accent4>
    <a:accent5>
      <a:srgbClr val="B0B0B0"/>
    </a:accent5>
    <a:accent6>
      <a:srgbClr val="009D00"/>
    </a:accent6>
    <a:hlink>
      <a:srgbClr val="A2C1FE"/>
    </a:hlink>
    <a:folHlink>
      <a:srgbClr val="CECECE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919191"/>
    </a:dk1>
    <a:lt1>
      <a:srgbClr val="FFFFFF"/>
    </a:lt1>
    <a:dk2>
      <a:srgbClr val="063DE8"/>
    </a:dk2>
    <a:lt2>
      <a:srgbClr val="FFFFFF"/>
    </a:lt2>
    <a:accent1>
      <a:srgbClr val="414141"/>
    </a:accent1>
    <a:accent2>
      <a:srgbClr val="00AE00"/>
    </a:accent2>
    <a:accent3>
      <a:srgbClr val="AAAFF2"/>
    </a:accent3>
    <a:accent4>
      <a:srgbClr val="DADADA"/>
    </a:accent4>
    <a:accent5>
      <a:srgbClr val="B0B0B0"/>
    </a:accent5>
    <a:accent6>
      <a:srgbClr val="009D00"/>
    </a:accent6>
    <a:hlink>
      <a:srgbClr val="A2C1FE"/>
    </a:hlink>
    <a:folHlink>
      <a:srgbClr val="CECECE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919191"/>
    </a:dk1>
    <a:lt1>
      <a:srgbClr val="FFFFFF"/>
    </a:lt1>
    <a:dk2>
      <a:srgbClr val="063DE8"/>
    </a:dk2>
    <a:lt2>
      <a:srgbClr val="FFFFFF"/>
    </a:lt2>
    <a:accent1>
      <a:srgbClr val="414141"/>
    </a:accent1>
    <a:accent2>
      <a:srgbClr val="00AE00"/>
    </a:accent2>
    <a:accent3>
      <a:srgbClr val="AAAFF2"/>
    </a:accent3>
    <a:accent4>
      <a:srgbClr val="DADADA"/>
    </a:accent4>
    <a:accent5>
      <a:srgbClr val="B0B0B0"/>
    </a:accent5>
    <a:accent6>
      <a:srgbClr val="009D00"/>
    </a:accent6>
    <a:hlink>
      <a:srgbClr val="A2C1FE"/>
    </a:hlink>
    <a:folHlink>
      <a:srgbClr val="CECECE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919191"/>
    </a:dk1>
    <a:lt1>
      <a:srgbClr val="FFFFFF"/>
    </a:lt1>
    <a:dk2>
      <a:srgbClr val="063DE8"/>
    </a:dk2>
    <a:lt2>
      <a:srgbClr val="FFFFFF"/>
    </a:lt2>
    <a:accent1>
      <a:srgbClr val="414141"/>
    </a:accent1>
    <a:accent2>
      <a:srgbClr val="00AE00"/>
    </a:accent2>
    <a:accent3>
      <a:srgbClr val="AAAFF2"/>
    </a:accent3>
    <a:accent4>
      <a:srgbClr val="DADADA"/>
    </a:accent4>
    <a:accent5>
      <a:srgbClr val="B0B0B0"/>
    </a:accent5>
    <a:accent6>
      <a:srgbClr val="009D00"/>
    </a:accent6>
    <a:hlink>
      <a:srgbClr val="A2C1FE"/>
    </a:hlink>
    <a:folHlink>
      <a:srgbClr val="CECECE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919191"/>
    </a:dk1>
    <a:lt1>
      <a:srgbClr val="FFFFFF"/>
    </a:lt1>
    <a:dk2>
      <a:srgbClr val="063DE8"/>
    </a:dk2>
    <a:lt2>
      <a:srgbClr val="FFFFFF"/>
    </a:lt2>
    <a:accent1>
      <a:srgbClr val="414141"/>
    </a:accent1>
    <a:accent2>
      <a:srgbClr val="00AE00"/>
    </a:accent2>
    <a:accent3>
      <a:srgbClr val="AAAFF2"/>
    </a:accent3>
    <a:accent4>
      <a:srgbClr val="DADADA"/>
    </a:accent4>
    <a:accent5>
      <a:srgbClr val="B0B0B0"/>
    </a:accent5>
    <a:accent6>
      <a:srgbClr val="009D00"/>
    </a:accent6>
    <a:hlink>
      <a:srgbClr val="A2C1FE"/>
    </a:hlink>
    <a:folHlink>
      <a:srgbClr val="CECECE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919191"/>
    </a:dk1>
    <a:lt1>
      <a:srgbClr val="FFFFFF"/>
    </a:lt1>
    <a:dk2>
      <a:srgbClr val="063DE8"/>
    </a:dk2>
    <a:lt2>
      <a:srgbClr val="FFFFFF"/>
    </a:lt2>
    <a:accent1>
      <a:srgbClr val="414141"/>
    </a:accent1>
    <a:accent2>
      <a:srgbClr val="00AE00"/>
    </a:accent2>
    <a:accent3>
      <a:srgbClr val="AAAFF2"/>
    </a:accent3>
    <a:accent4>
      <a:srgbClr val="DADADA"/>
    </a:accent4>
    <a:accent5>
      <a:srgbClr val="B0B0B0"/>
    </a:accent5>
    <a:accent6>
      <a:srgbClr val="009D00"/>
    </a:accent6>
    <a:hlink>
      <a:srgbClr val="A2C1FE"/>
    </a:hlink>
    <a:folHlink>
      <a:srgbClr val="CECECE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919191"/>
    </a:dk1>
    <a:lt1>
      <a:srgbClr val="FFFFFF"/>
    </a:lt1>
    <a:dk2>
      <a:srgbClr val="063DE8"/>
    </a:dk2>
    <a:lt2>
      <a:srgbClr val="FFFFFF"/>
    </a:lt2>
    <a:accent1>
      <a:srgbClr val="414141"/>
    </a:accent1>
    <a:accent2>
      <a:srgbClr val="00AE00"/>
    </a:accent2>
    <a:accent3>
      <a:srgbClr val="AAAFF2"/>
    </a:accent3>
    <a:accent4>
      <a:srgbClr val="DADADA"/>
    </a:accent4>
    <a:accent5>
      <a:srgbClr val="B0B0B0"/>
    </a:accent5>
    <a:accent6>
      <a:srgbClr val="009D00"/>
    </a:accent6>
    <a:hlink>
      <a:srgbClr val="A2C1FE"/>
    </a:hlink>
    <a:folHlink>
      <a:srgbClr val="CECECE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919191"/>
    </a:dk1>
    <a:lt1>
      <a:srgbClr val="FFFFFF"/>
    </a:lt1>
    <a:dk2>
      <a:srgbClr val="063DE8"/>
    </a:dk2>
    <a:lt2>
      <a:srgbClr val="FFFFFF"/>
    </a:lt2>
    <a:accent1>
      <a:srgbClr val="414141"/>
    </a:accent1>
    <a:accent2>
      <a:srgbClr val="00AE00"/>
    </a:accent2>
    <a:accent3>
      <a:srgbClr val="AAAFF2"/>
    </a:accent3>
    <a:accent4>
      <a:srgbClr val="DADADA"/>
    </a:accent4>
    <a:accent5>
      <a:srgbClr val="B0B0B0"/>
    </a:accent5>
    <a:accent6>
      <a:srgbClr val="009D00"/>
    </a:accent6>
    <a:hlink>
      <a:srgbClr val="A2C1FE"/>
    </a:hlink>
    <a:folHlink>
      <a:srgbClr val="CECECE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919191"/>
    </a:dk1>
    <a:lt1>
      <a:srgbClr val="FFFFFF"/>
    </a:lt1>
    <a:dk2>
      <a:srgbClr val="063DE8"/>
    </a:dk2>
    <a:lt2>
      <a:srgbClr val="FFFFFF"/>
    </a:lt2>
    <a:accent1>
      <a:srgbClr val="414141"/>
    </a:accent1>
    <a:accent2>
      <a:srgbClr val="00AE00"/>
    </a:accent2>
    <a:accent3>
      <a:srgbClr val="AAAFF2"/>
    </a:accent3>
    <a:accent4>
      <a:srgbClr val="DADADA"/>
    </a:accent4>
    <a:accent5>
      <a:srgbClr val="B0B0B0"/>
    </a:accent5>
    <a:accent6>
      <a:srgbClr val="009D00"/>
    </a:accent6>
    <a:hlink>
      <a:srgbClr val="A2C1FE"/>
    </a:hlink>
    <a:folHlink>
      <a:srgbClr val="CECEC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5920</TotalTime>
  <Words>1349</Words>
  <Application>Microsoft Macintosh PowerPoint</Application>
  <PresentationFormat>On-screen Show (4:3)</PresentationFormat>
  <Paragraphs>282</Paragraphs>
  <Slides>54</Slides>
  <Notes>54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0" baseType="lpstr">
      <vt:lpstr>Arial</vt:lpstr>
      <vt:lpstr>Calibri</vt:lpstr>
      <vt:lpstr>Courier</vt:lpstr>
      <vt:lpstr>Helvetica</vt:lpstr>
      <vt:lpstr>Helvetica Neue Bold Condensed</vt:lpstr>
      <vt:lpstr>Helvetica Neue Medium</vt:lpstr>
      <vt:lpstr>Lucida Grande</vt:lpstr>
      <vt:lpstr>Poppins</vt:lpstr>
      <vt:lpstr>Poppins Light</vt:lpstr>
      <vt:lpstr>Times New Roman</vt:lpstr>
      <vt:lpstr>Wingdings</vt:lpstr>
      <vt:lpstr>Wingdings 3</vt:lpstr>
      <vt:lpstr>1_Default Design</vt:lpstr>
      <vt:lpstr>2_Default Design</vt:lpstr>
      <vt:lpstr>3_Default Design</vt:lpstr>
      <vt:lpstr>Chart</vt:lpstr>
      <vt:lpstr>Blast Injury</vt:lpstr>
      <vt:lpstr>Children’s National Medical Center</vt:lpstr>
      <vt:lpstr>PowerPoint Presentation</vt:lpstr>
      <vt:lpstr>PowerPoint Presentation</vt:lpstr>
      <vt:lpstr>PowerPoint Presentation</vt:lpstr>
      <vt:lpstr>PowerPoint Presentation</vt:lpstr>
      <vt:lpstr>IED</vt:lpstr>
      <vt:lpstr>PowerPoint Presentation</vt:lpstr>
      <vt:lpstr>PowerPoint Presentation</vt:lpstr>
      <vt:lpstr>PowerPoint Presentation</vt:lpstr>
      <vt:lpstr>PowerPoint Presentation</vt:lpstr>
      <vt:lpstr>Touniquet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Blast/Explosion Injury</vt:lpstr>
      <vt:lpstr>PowerPoint Presentation</vt:lpstr>
      <vt:lpstr>PowerPoint Presentation</vt:lpstr>
      <vt:lpstr>PowerPoint Presentation</vt:lpstr>
      <vt:lpstr>Blast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Abdominal Closure</vt:lpstr>
      <vt:lpstr>PowerPoint Presentation</vt:lpstr>
      <vt:lpstr>PowerPoint Presentation</vt:lpstr>
      <vt:lpstr>PowerPoint Presentation</vt:lpstr>
      <vt:lpstr>Soft Tissue and Bone Injury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Children's Hospital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CNMC Staff</dc:creator>
  <cp:lastModifiedBy>Todd Eichelberger</cp:lastModifiedBy>
  <cp:revision>175</cp:revision>
  <cp:lastPrinted>2014-10-30T12:48:27Z</cp:lastPrinted>
  <dcterms:created xsi:type="dcterms:W3CDTF">2011-02-07T14:59:47Z</dcterms:created>
  <dcterms:modified xsi:type="dcterms:W3CDTF">2022-05-23T22:48:18Z</dcterms:modified>
</cp:coreProperties>
</file>