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57" r:id="rId5"/>
  </p:sldIdLst>
  <p:sldSz cx="6858000" cy="9144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84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irstie Jorgensen" initials="KJ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5B0D0"/>
    <a:srgbClr val="5B8CC4"/>
    <a:srgbClr val="005F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75"/>
    <p:restoredTop sz="94603"/>
  </p:normalViewPr>
  <p:slideViewPr>
    <p:cSldViewPr snapToGrid="0" snapToObjects="1">
      <p:cViewPr varScale="1">
        <p:scale>
          <a:sx n="88" d="100"/>
          <a:sy n="88" d="100"/>
        </p:scale>
        <p:origin x="2970" y="84"/>
      </p:cViewPr>
      <p:guideLst>
        <p:guide orient="horz" pos="2784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136" d="100"/>
          <a:sy n="136" d="100"/>
        </p:scale>
        <p:origin x="3192" y="21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1830581B-3E0A-9649-8A59-F1795893EA83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11C2CCC-F761-CD4E-A206-9DC2ABE80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2392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831A69-CABF-4B1E-B802-CC86A6FA0E37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28863" y="1162050"/>
            <a:ext cx="23526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F3901B-31E2-452C-A236-9A35AAA34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390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Internal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50886A-6859-BE4D-8ED7-525BC249343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2370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EC_BLUE_OPT3_ppt_STANDARD_COVER_nologo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3610870"/>
            <a:ext cx="5143500" cy="1960033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>
                <a:solidFill>
                  <a:srgbClr val="005FAD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570901"/>
            <a:ext cx="5143500" cy="233680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0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9E42-C247-7045-973F-E188D7A47937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06104-56E3-4246-8C2B-9FBF7FEA9ACA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266041" y="7057425"/>
            <a:ext cx="1124392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79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28186"/>
            <a:ext cx="5829300" cy="1129807"/>
          </a:xfrm>
        </p:spPr>
        <p:txBody>
          <a:bodyPr anchor="b">
            <a:normAutofit/>
          </a:bodyPr>
          <a:lstStyle>
            <a:lvl1pPr algn="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0" y="3065964"/>
            <a:ext cx="5829300" cy="5117345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9E42-C247-7045-973F-E188D7A47937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06104-56E3-4246-8C2B-9FBF7FEA9ACA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514350" y="2257991"/>
            <a:ext cx="5829300" cy="807972"/>
          </a:xfrm>
        </p:spPr>
        <p:txBody>
          <a:bodyPr>
            <a:noAutofit/>
          </a:bodyPr>
          <a:lstStyle>
            <a:lvl1pPr marL="0" indent="0" algn="r">
              <a:buNone/>
              <a:defRPr sz="1800" i="1">
                <a:solidFill>
                  <a:srgbClr val="404040"/>
                </a:solidFill>
                <a:latin typeface="Times New Roman"/>
                <a:cs typeface="Times New Roman"/>
              </a:defRPr>
            </a:lvl1pPr>
            <a:lvl2pPr marL="457200" indent="0" algn="r">
              <a:buNone/>
              <a:defRPr sz="1600">
                <a:latin typeface="Cambria"/>
                <a:cs typeface="Cambria"/>
              </a:defRPr>
            </a:lvl2pPr>
            <a:lvl3pPr marL="914400" indent="0" algn="r">
              <a:buNone/>
              <a:defRPr sz="1600">
                <a:latin typeface="Cambria"/>
                <a:cs typeface="Cambria"/>
              </a:defRPr>
            </a:lvl3pPr>
            <a:lvl4pPr marL="1371600" indent="0" algn="r">
              <a:buNone/>
              <a:defRPr sz="1600">
                <a:latin typeface="Cambria"/>
                <a:cs typeface="Cambria"/>
              </a:defRPr>
            </a:lvl4pPr>
            <a:lvl5pPr marL="1828800" indent="0" algn="r">
              <a:buNone/>
              <a:defRPr sz="1600">
                <a:latin typeface="Cambria"/>
                <a:cs typeface="Cambria"/>
              </a:defRPr>
            </a:lvl5pPr>
          </a:lstStyle>
          <a:p>
            <a:pPr lvl="0"/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8323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447661"/>
            <a:ext cx="3829050" cy="18161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5263761"/>
            <a:ext cx="3829050" cy="2000249"/>
          </a:xfrm>
        </p:spPr>
        <p:txBody>
          <a:bodyPr anchor="t">
            <a:normAutofit/>
          </a:bodyPr>
          <a:lstStyle>
            <a:lvl1pPr marL="0" indent="0">
              <a:buNone/>
              <a:defRPr sz="2000" i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cs typeface="Times New Roman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9E42-C247-7045-973F-E188D7A47937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06104-56E3-4246-8C2B-9FBF7FEA9A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933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28185"/>
            <a:ext cx="5829300" cy="1137920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3358333"/>
            <a:ext cx="2857500" cy="4541689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3358333"/>
            <a:ext cx="2857500" cy="4541689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9E42-C247-7045-973F-E188D7A47937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06104-56E3-4246-8C2B-9FBF7FEA9ACA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514350" y="2266105"/>
            <a:ext cx="5829300" cy="812800"/>
          </a:xfrm>
        </p:spPr>
        <p:txBody>
          <a:bodyPr>
            <a:normAutofit/>
          </a:bodyPr>
          <a:lstStyle>
            <a:lvl1pPr marL="0" indent="0" algn="r">
              <a:buNone/>
              <a:defRPr sz="1800" i="1">
                <a:solidFill>
                  <a:srgbClr val="404040"/>
                </a:solidFill>
                <a:latin typeface="Times New Roman"/>
                <a:cs typeface="Times New Roman"/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732747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1131657"/>
            <a:ext cx="5829300" cy="1137920"/>
          </a:xfrm>
        </p:spPr>
        <p:txBody>
          <a:bodyPr anchor="b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3446277"/>
            <a:ext cx="2858691" cy="853017"/>
          </a:xfrm>
        </p:spPr>
        <p:txBody>
          <a:bodyPr anchor="b">
            <a:normAutofit/>
          </a:bodyPr>
          <a:lstStyle>
            <a:lvl1pPr marL="0" indent="0">
              <a:buNone/>
              <a:defRPr sz="1800" b="0" i="0" cap="all">
                <a:latin typeface="Calibri"/>
                <a:cs typeface="Calibri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" y="4299293"/>
            <a:ext cx="2858691" cy="364676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0" y="3446277"/>
            <a:ext cx="2859881" cy="853017"/>
          </a:xfrm>
        </p:spPr>
        <p:txBody>
          <a:bodyPr anchor="b">
            <a:normAutofit/>
          </a:bodyPr>
          <a:lstStyle>
            <a:lvl1pPr marL="0" indent="0">
              <a:buNone/>
              <a:defRPr sz="1800" b="0" i="0" cap="all">
                <a:latin typeface="Calibri"/>
                <a:cs typeface="Calibri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0" y="4299293"/>
            <a:ext cx="2859881" cy="364676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9E42-C247-7045-973F-E188D7A47937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06104-56E3-4246-8C2B-9FBF7FEA9ACA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514350" y="2269577"/>
            <a:ext cx="5829300" cy="812800"/>
          </a:xfrm>
        </p:spPr>
        <p:txBody>
          <a:bodyPr>
            <a:normAutofit/>
          </a:bodyPr>
          <a:lstStyle>
            <a:lvl1pPr marL="0" indent="0" algn="r">
              <a:buNone/>
              <a:defRPr sz="1800" i="1">
                <a:solidFill>
                  <a:srgbClr val="404040"/>
                </a:solidFill>
                <a:latin typeface="Times New Roman"/>
                <a:cs typeface="Times New Roman"/>
              </a:defRPr>
            </a:lvl1pPr>
            <a:lvl2pPr>
              <a:defRPr>
                <a:latin typeface="Cambria"/>
                <a:cs typeface="Cambria"/>
              </a:defRPr>
            </a:lvl2pPr>
            <a:lvl3pPr>
              <a:defRPr>
                <a:latin typeface="Cambria"/>
                <a:cs typeface="Cambria"/>
              </a:defRPr>
            </a:lvl3pPr>
            <a:lvl4pPr>
              <a:defRPr>
                <a:latin typeface="Cambria"/>
                <a:cs typeface="Cambria"/>
              </a:defRPr>
            </a:lvl4pPr>
            <a:lvl5pPr>
              <a:defRPr>
                <a:latin typeface="Cambria"/>
                <a:cs typeface="Cambria"/>
              </a:defRPr>
            </a:lvl5pPr>
          </a:lstStyle>
          <a:p>
            <a:pPr lvl="0"/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72375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9E42-C247-7045-973F-E188D7A47937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06104-56E3-4246-8C2B-9FBF7FEA9A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315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9E42-C247-7045-973F-E188D7A47937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06104-56E3-4246-8C2B-9FBF7FEA9A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32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4350" y="1128185"/>
            <a:ext cx="58293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3050873"/>
            <a:ext cx="5829300" cy="5117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39E42-C247-7045-973F-E188D7A47937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6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D06104-56E3-4246-8C2B-9FBF7FEA9A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142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r" defTabSz="457200" rtl="0" eaLnBrk="1" latinLnBrk="0" hangingPunct="1">
        <a:spcBef>
          <a:spcPct val="0"/>
        </a:spcBef>
        <a:buNone/>
        <a:defRPr sz="2800" kern="1200">
          <a:solidFill>
            <a:srgbClr val="005FAD"/>
          </a:solidFill>
          <a:latin typeface="Times New Roman"/>
          <a:ea typeface="+mj-ea"/>
          <a:cs typeface="Times New Roman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" name="object 51">
            <a:extLst>
              <a:ext uri="{FF2B5EF4-FFF2-40B4-BE49-F238E27FC236}">
                <a16:creationId xmlns:a16="http://schemas.microsoft.com/office/drawing/2014/main" id="{AF3E27FC-DC43-EE85-10E6-BB1B3E1CFC32}"/>
              </a:ext>
            </a:extLst>
          </p:cNvPr>
          <p:cNvGrpSpPr/>
          <p:nvPr/>
        </p:nvGrpSpPr>
        <p:grpSpPr>
          <a:xfrm>
            <a:off x="3685982" y="2174395"/>
            <a:ext cx="3155576" cy="4491318"/>
            <a:chOff x="4132902" y="2311914"/>
            <a:chExt cx="3576320" cy="5090160"/>
          </a:xfrm>
        </p:grpSpPr>
        <p:sp>
          <p:nvSpPr>
            <p:cNvPr id="105" name="object 52">
              <a:extLst>
                <a:ext uri="{FF2B5EF4-FFF2-40B4-BE49-F238E27FC236}">
                  <a16:creationId xmlns:a16="http://schemas.microsoft.com/office/drawing/2014/main" id="{B60E6F9A-CF01-0525-1A6C-96BFCCFC5DA7}"/>
                </a:ext>
              </a:extLst>
            </p:cNvPr>
            <p:cNvSpPr/>
            <p:nvPr/>
          </p:nvSpPr>
          <p:spPr>
            <a:xfrm>
              <a:off x="6866681" y="2321439"/>
              <a:ext cx="832485" cy="5071110"/>
            </a:xfrm>
            <a:custGeom>
              <a:avLst/>
              <a:gdLst/>
              <a:ahLst/>
              <a:cxnLst/>
              <a:rect l="l" t="t" r="r" b="b"/>
              <a:pathLst>
                <a:path w="832484" h="5071109">
                  <a:moveTo>
                    <a:pt x="832434" y="0"/>
                  </a:moveTo>
                  <a:lnTo>
                    <a:pt x="831659" y="5071046"/>
                  </a:lnTo>
                  <a:lnTo>
                    <a:pt x="0" y="5071046"/>
                  </a:lnTo>
                </a:path>
              </a:pathLst>
            </a:custGeom>
            <a:ln w="19050">
              <a:solidFill>
                <a:srgbClr val="757678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106" name="object 53">
              <a:extLst>
                <a:ext uri="{FF2B5EF4-FFF2-40B4-BE49-F238E27FC236}">
                  <a16:creationId xmlns:a16="http://schemas.microsoft.com/office/drawing/2014/main" id="{FC2665BA-D358-0150-B229-23E40DD14B6F}"/>
                </a:ext>
              </a:extLst>
            </p:cNvPr>
            <p:cNvSpPr/>
            <p:nvPr/>
          </p:nvSpPr>
          <p:spPr>
            <a:xfrm>
              <a:off x="4153222" y="3634658"/>
              <a:ext cx="2690495" cy="1314450"/>
            </a:xfrm>
            <a:custGeom>
              <a:avLst/>
              <a:gdLst/>
              <a:ahLst/>
              <a:cxnLst/>
              <a:rect l="l" t="t" r="r" b="b"/>
              <a:pathLst>
                <a:path w="2690495" h="1314450">
                  <a:moveTo>
                    <a:pt x="2582976" y="1314234"/>
                  </a:moveTo>
                  <a:lnTo>
                    <a:pt x="107213" y="1314234"/>
                  </a:lnTo>
                  <a:lnTo>
                    <a:pt x="65483" y="1305807"/>
                  </a:lnTo>
                  <a:lnTo>
                    <a:pt x="31403" y="1282828"/>
                  </a:lnTo>
                  <a:lnTo>
                    <a:pt x="8426" y="1248745"/>
                  </a:lnTo>
                  <a:lnTo>
                    <a:pt x="0" y="1207008"/>
                  </a:lnTo>
                  <a:lnTo>
                    <a:pt x="0" y="0"/>
                  </a:lnTo>
                  <a:lnTo>
                    <a:pt x="2690202" y="0"/>
                  </a:lnTo>
                  <a:lnTo>
                    <a:pt x="2690202" y="1207008"/>
                  </a:lnTo>
                  <a:lnTo>
                    <a:pt x="2681776" y="1248745"/>
                  </a:lnTo>
                  <a:lnTo>
                    <a:pt x="2658797" y="1282828"/>
                  </a:lnTo>
                  <a:lnTo>
                    <a:pt x="2624714" y="1305807"/>
                  </a:lnTo>
                  <a:lnTo>
                    <a:pt x="2582976" y="1314234"/>
                  </a:lnTo>
                  <a:close/>
                </a:path>
              </a:pathLst>
            </a:custGeom>
            <a:ln w="40513">
              <a:solidFill>
                <a:srgbClr val="E1773E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107" name="object 54">
              <a:extLst>
                <a:ext uri="{FF2B5EF4-FFF2-40B4-BE49-F238E27FC236}">
                  <a16:creationId xmlns:a16="http://schemas.microsoft.com/office/drawing/2014/main" id="{3C6C8373-5E2C-2B54-F425-6EC0894EA5FB}"/>
                </a:ext>
              </a:extLst>
            </p:cNvPr>
            <p:cNvSpPr/>
            <p:nvPr/>
          </p:nvSpPr>
          <p:spPr>
            <a:xfrm>
              <a:off x="4135641" y="3423970"/>
              <a:ext cx="2726690" cy="1388745"/>
            </a:xfrm>
            <a:custGeom>
              <a:avLst/>
              <a:gdLst/>
              <a:ahLst/>
              <a:cxnLst/>
              <a:rect l="l" t="t" r="r" b="b"/>
              <a:pathLst>
                <a:path w="2726690" h="1388745">
                  <a:moveTo>
                    <a:pt x="257543" y="1365491"/>
                  </a:moveTo>
                  <a:lnTo>
                    <a:pt x="250863" y="1358798"/>
                  </a:lnTo>
                  <a:lnTo>
                    <a:pt x="234365" y="1358798"/>
                  </a:lnTo>
                  <a:lnTo>
                    <a:pt x="227685" y="1365491"/>
                  </a:lnTo>
                  <a:lnTo>
                    <a:pt x="227685" y="1381975"/>
                  </a:lnTo>
                  <a:lnTo>
                    <a:pt x="234365" y="1388668"/>
                  </a:lnTo>
                  <a:lnTo>
                    <a:pt x="250863" y="1388668"/>
                  </a:lnTo>
                  <a:lnTo>
                    <a:pt x="257543" y="1381975"/>
                  </a:lnTo>
                  <a:lnTo>
                    <a:pt x="257543" y="1373733"/>
                  </a:lnTo>
                  <a:lnTo>
                    <a:pt x="257543" y="1365491"/>
                  </a:lnTo>
                  <a:close/>
                </a:path>
                <a:path w="2726690" h="1388745">
                  <a:moveTo>
                    <a:pt x="257543" y="1208062"/>
                  </a:moveTo>
                  <a:lnTo>
                    <a:pt x="250863" y="1201369"/>
                  </a:lnTo>
                  <a:lnTo>
                    <a:pt x="234365" y="1201369"/>
                  </a:lnTo>
                  <a:lnTo>
                    <a:pt x="227685" y="1208062"/>
                  </a:lnTo>
                  <a:lnTo>
                    <a:pt x="227685" y="1224546"/>
                  </a:lnTo>
                  <a:lnTo>
                    <a:pt x="234365" y="1231226"/>
                  </a:lnTo>
                  <a:lnTo>
                    <a:pt x="250863" y="1231226"/>
                  </a:lnTo>
                  <a:lnTo>
                    <a:pt x="257543" y="1224546"/>
                  </a:lnTo>
                  <a:lnTo>
                    <a:pt x="257543" y="1216304"/>
                  </a:lnTo>
                  <a:lnTo>
                    <a:pt x="257543" y="1208062"/>
                  </a:lnTo>
                  <a:close/>
                </a:path>
                <a:path w="2726690" h="1388745">
                  <a:moveTo>
                    <a:pt x="257543" y="1053058"/>
                  </a:moveTo>
                  <a:lnTo>
                    <a:pt x="250863" y="1046365"/>
                  </a:lnTo>
                  <a:lnTo>
                    <a:pt x="234365" y="1046365"/>
                  </a:lnTo>
                  <a:lnTo>
                    <a:pt x="227685" y="1053058"/>
                  </a:lnTo>
                  <a:lnTo>
                    <a:pt x="227685" y="1069543"/>
                  </a:lnTo>
                  <a:lnTo>
                    <a:pt x="234365" y="1076236"/>
                  </a:lnTo>
                  <a:lnTo>
                    <a:pt x="250863" y="1076236"/>
                  </a:lnTo>
                  <a:lnTo>
                    <a:pt x="257543" y="1069543"/>
                  </a:lnTo>
                  <a:lnTo>
                    <a:pt x="257543" y="1061300"/>
                  </a:lnTo>
                  <a:lnTo>
                    <a:pt x="257543" y="1053058"/>
                  </a:lnTo>
                  <a:close/>
                </a:path>
                <a:path w="2726690" h="1388745">
                  <a:moveTo>
                    <a:pt x="257543" y="907389"/>
                  </a:moveTo>
                  <a:lnTo>
                    <a:pt x="250863" y="900709"/>
                  </a:lnTo>
                  <a:lnTo>
                    <a:pt x="234365" y="900709"/>
                  </a:lnTo>
                  <a:lnTo>
                    <a:pt x="227685" y="907389"/>
                  </a:lnTo>
                  <a:lnTo>
                    <a:pt x="227685" y="923874"/>
                  </a:lnTo>
                  <a:lnTo>
                    <a:pt x="234365" y="930567"/>
                  </a:lnTo>
                  <a:lnTo>
                    <a:pt x="250863" y="930567"/>
                  </a:lnTo>
                  <a:lnTo>
                    <a:pt x="257543" y="923874"/>
                  </a:lnTo>
                  <a:lnTo>
                    <a:pt x="257543" y="915631"/>
                  </a:lnTo>
                  <a:lnTo>
                    <a:pt x="257543" y="907389"/>
                  </a:lnTo>
                  <a:close/>
                </a:path>
                <a:path w="2726690" h="1388745">
                  <a:moveTo>
                    <a:pt x="2726410" y="79578"/>
                  </a:moveTo>
                  <a:lnTo>
                    <a:pt x="2720162" y="48602"/>
                  </a:lnTo>
                  <a:lnTo>
                    <a:pt x="2703106" y="23317"/>
                  </a:lnTo>
                  <a:lnTo>
                    <a:pt x="2677807" y="6261"/>
                  </a:lnTo>
                  <a:lnTo>
                    <a:pt x="2646819" y="0"/>
                  </a:lnTo>
                  <a:lnTo>
                    <a:pt x="79590" y="0"/>
                  </a:lnTo>
                  <a:lnTo>
                    <a:pt x="48615" y="6261"/>
                  </a:lnTo>
                  <a:lnTo>
                    <a:pt x="23317" y="23317"/>
                  </a:lnTo>
                  <a:lnTo>
                    <a:pt x="6261" y="48602"/>
                  </a:lnTo>
                  <a:lnTo>
                    <a:pt x="0" y="79578"/>
                  </a:lnTo>
                  <a:lnTo>
                    <a:pt x="0" y="478777"/>
                  </a:lnTo>
                  <a:lnTo>
                    <a:pt x="2726410" y="478777"/>
                  </a:lnTo>
                  <a:lnTo>
                    <a:pt x="2726410" y="79578"/>
                  </a:lnTo>
                  <a:close/>
                </a:path>
              </a:pathLst>
            </a:custGeom>
            <a:solidFill>
              <a:srgbClr val="E1773E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grpSp>
        <p:nvGrpSpPr>
          <p:cNvPr id="108" name="object 63">
            <a:extLst>
              <a:ext uri="{FF2B5EF4-FFF2-40B4-BE49-F238E27FC236}">
                <a16:creationId xmlns:a16="http://schemas.microsoft.com/office/drawing/2014/main" id="{1FD7C746-A050-6DF9-96DB-1328BF077398}"/>
              </a:ext>
            </a:extLst>
          </p:cNvPr>
          <p:cNvGrpSpPr/>
          <p:nvPr/>
        </p:nvGrpSpPr>
        <p:grpSpPr>
          <a:xfrm>
            <a:off x="3678880" y="6139235"/>
            <a:ext cx="2416549" cy="1020856"/>
            <a:chOff x="4124852" y="6805400"/>
            <a:chExt cx="2738755" cy="1156970"/>
          </a:xfrm>
        </p:grpSpPr>
        <p:sp>
          <p:nvSpPr>
            <p:cNvPr id="109" name="object 64">
              <a:extLst>
                <a:ext uri="{FF2B5EF4-FFF2-40B4-BE49-F238E27FC236}">
                  <a16:creationId xmlns:a16="http://schemas.microsoft.com/office/drawing/2014/main" id="{B121D39F-2CE4-86EC-9B94-C3DC256B6BD2}"/>
                </a:ext>
              </a:extLst>
            </p:cNvPr>
            <p:cNvSpPr/>
            <p:nvPr/>
          </p:nvSpPr>
          <p:spPr>
            <a:xfrm>
              <a:off x="4363327" y="7796478"/>
              <a:ext cx="30480" cy="30480"/>
            </a:xfrm>
            <a:custGeom>
              <a:avLst/>
              <a:gdLst/>
              <a:ahLst/>
              <a:cxnLst/>
              <a:rect l="l" t="t" r="r" b="b"/>
              <a:pathLst>
                <a:path w="30479" h="30479">
                  <a:moveTo>
                    <a:pt x="23177" y="0"/>
                  </a:moveTo>
                  <a:lnTo>
                    <a:pt x="6680" y="0"/>
                  </a:lnTo>
                  <a:lnTo>
                    <a:pt x="0" y="6680"/>
                  </a:lnTo>
                  <a:lnTo>
                    <a:pt x="0" y="23164"/>
                  </a:lnTo>
                  <a:lnTo>
                    <a:pt x="6680" y="29857"/>
                  </a:lnTo>
                  <a:lnTo>
                    <a:pt x="23177" y="29857"/>
                  </a:lnTo>
                  <a:lnTo>
                    <a:pt x="29857" y="23164"/>
                  </a:lnTo>
                  <a:lnTo>
                    <a:pt x="29857" y="14922"/>
                  </a:lnTo>
                  <a:lnTo>
                    <a:pt x="29857" y="6680"/>
                  </a:lnTo>
                  <a:lnTo>
                    <a:pt x="23177" y="0"/>
                  </a:lnTo>
                  <a:close/>
                </a:path>
              </a:pathLst>
            </a:custGeom>
            <a:solidFill>
              <a:srgbClr val="008BD2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110" name="object 65">
              <a:extLst>
                <a:ext uri="{FF2B5EF4-FFF2-40B4-BE49-F238E27FC236}">
                  <a16:creationId xmlns:a16="http://schemas.microsoft.com/office/drawing/2014/main" id="{E5025B3E-35F2-6E33-6AC0-365D7248236F}"/>
                </a:ext>
              </a:extLst>
            </p:cNvPr>
            <p:cNvSpPr/>
            <p:nvPr/>
          </p:nvSpPr>
          <p:spPr>
            <a:xfrm>
              <a:off x="4144537" y="6994567"/>
              <a:ext cx="2699385" cy="948055"/>
            </a:xfrm>
            <a:custGeom>
              <a:avLst/>
              <a:gdLst/>
              <a:ahLst/>
              <a:cxnLst/>
              <a:rect l="l" t="t" r="r" b="b"/>
              <a:pathLst>
                <a:path w="2699384" h="948054">
                  <a:moveTo>
                    <a:pt x="2596222" y="947546"/>
                  </a:moveTo>
                  <a:lnTo>
                    <a:pt x="102666" y="947546"/>
                  </a:lnTo>
                  <a:lnTo>
                    <a:pt x="62702" y="939479"/>
                  </a:lnTo>
                  <a:lnTo>
                    <a:pt x="30068" y="917478"/>
                  </a:lnTo>
                  <a:lnTo>
                    <a:pt x="8067" y="884844"/>
                  </a:lnTo>
                  <a:lnTo>
                    <a:pt x="0" y="844880"/>
                  </a:lnTo>
                  <a:lnTo>
                    <a:pt x="0" y="0"/>
                  </a:lnTo>
                  <a:lnTo>
                    <a:pt x="2698889" y="0"/>
                  </a:lnTo>
                  <a:lnTo>
                    <a:pt x="2698889" y="844880"/>
                  </a:lnTo>
                  <a:lnTo>
                    <a:pt x="2690822" y="884844"/>
                  </a:lnTo>
                  <a:lnTo>
                    <a:pt x="2668820" y="917478"/>
                  </a:lnTo>
                  <a:lnTo>
                    <a:pt x="2636187" y="939479"/>
                  </a:lnTo>
                  <a:lnTo>
                    <a:pt x="2596222" y="947546"/>
                  </a:lnTo>
                  <a:close/>
                </a:path>
              </a:pathLst>
            </a:custGeom>
            <a:ln w="38785">
              <a:solidFill>
                <a:srgbClr val="008BD2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111" name="object 66">
              <a:extLst>
                <a:ext uri="{FF2B5EF4-FFF2-40B4-BE49-F238E27FC236}">
                  <a16:creationId xmlns:a16="http://schemas.microsoft.com/office/drawing/2014/main" id="{0108595E-9266-0EAB-8200-FB86B58F4B5D}"/>
                </a:ext>
              </a:extLst>
            </p:cNvPr>
            <p:cNvSpPr/>
            <p:nvPr/>
          </p:nvSpPr>
          <p:spPr>
            <a:xfrm>
              <a:off x="4130865" y="6805408"/>
              <a:ext cx="2726690" cy="872490"/>
            </a:xfrm>
            <a:custGeom>
              <a:avLst/>
              <a:gdLst/>
              <a:ahLst/>
              <a:cxnLst/>
              <a:rect l="l" t="t" r="r" b="b"/>
              <a:pathLst>
                <a:path w="2726690" h="872490">
                  <a:moveTo>
                    <a:pt x="262318" y="848715"/>
                  </a:moveTo>
                  <a:lnTo>
                    <a:pt x="255638" y="842022"/>
                  </a:lnTo>
                  <a:lnTo>
                    <a:pt x="239141" y="842022"/>
                  </a:lnTo>
                  <a:lnTo>
                    <a:pt x="232460" y="848715"/>
                  </a:lnTo>
                  <a:lnTo>
                    <a:pt x="232460" y="865200"/>
                  </a:lnTo>
                  <a:lnTo>
                    <a:pt x="239141" y="871893"/>
                  </a:lnTo>
                  <a:lnTo>
                    <a:pt x="255638" y="871893"/>
                  </a:lnTo>
                  <a:lnTo>
                    <a:pt x="262318" y="865200"/>
                  </a:lnTo>
                  <a:lnTo>
                    <a:pt x="262318" y="856957"/>
                  </a:lnTo>
                  <a:lnTo>
                    <a:pt x="262318" y="848715"/>
                  </a:lnTo>
                  <a:close/>
                </a:path>
                <a:path w="2726690" h="872490">
                  <a:moveTo>
                    <a:pt x="262318" y="697534"/>
                  </a:moveTo>
                  <a:lnTo>
                    <a:pt x="255638" y="690854"/>
                  </a:lnTo>
                  <a:lnTo>
                    <a:pt x="239141" y="690854"/>
                  </a:lnTo>
                  <a:lnTo>
                    <a:pt x="232460" y="697534"/>
                  </a:lnTo>
                  <a:lnTo>
                    <a:pt x="232460" y="714019"/>
                  </a:lnTo>
                  <a:lnTo>
                    <a:pt x="239141" y="720712"/>
                  </a:lnTo>
                  <a:lnTo>
                    <a:pt x="255638" y="720712"/>
                  </a:lnTo>
                  <a:lnTo>
                    <a:pt x="262318" y="714019"/>
                  </a:lnTo>
                  <a:lnTo>
                    <a:pt x="262318" y="705777"/>
                  </a:lnTo>
                  <a:lnTo>
                    <a:pt x="262318" y="697534"/>
                  </a:lnTo>
                  <a:close/>
                </a:path>
                <a:path w="2726690" h="872490">
                  <a:moveTo>
                    <a:pt x="262318" y="560412"/>
                  </a:moveTo>
                  <a:lnTo>
                    <a:pt x="255638" y="553732"/>
                  </a:lnTo>
                  <a:lnTo>
                    <a:pt x="239141" y="553732"/>
                  </a:lnTo>
                  <a:lnTo>
                    <a:pt x="232460" y="560412"/>
                  </a:lnTo>
                  <a:lnTo>
                    <a:pt x="232460" y="576897"/>
                  </a:lnTo>
                  <a:lnTo>
                    <a:pt x="239141" y="583590"/>
                  </a:lnTo>
                  <a:lnTo>
                    <a:pt x="255638" y="583590"/>
                  </a:lnTo>
                  <a:lnTo>
                    <a:pt x="262318" y="576897"/>
                  </a:lnTo>
                  <a:lnTo>
                    <a:pt x="262318" y="568655"/>
                  </a:lnTo>
                  <a:lnTo>
                    <a:pt x="262318" y="560412"/>
                  </a:lnTo>
                  <a:close/>
                </a:path>
                <a:path w="2726690" h="872490">
                  <a:moveTo>
                    <a:pt x="2726410" y="77381"/>
                  </a:moveTo>
                  <a:lnTo>
                    <a:pt x="2720327" y="47256"/>
                  </a:lnTo>
                  <a:lnTo>
                    <a:pt x="2703741" y="22656"/>
                  </a:lnTo>
                  <a:lnTo>
                    <a:pt x="2679154" y="6083"/>
                  </a:lnTo>
                  <a:lnTo>
                    <a:pt x="2649029" y="0"/>
                  </a:lnTo>
                  <a:lnTo>
                    <a:pt x="77381" y="0"/>
                  </a:lnTo>
                  <a:lnTo>
                    <a:pt x="47256" y="6083"/>
                  </a:lnTo>
                  <a:lnTo>
                    <a:pt x="22669" y="22656"/>
                  </a:lnTo>
                  <a:lnTo>
                    <a:pt x="6083" y="47256"/>
                  </a:lnTo>
                  <a:lnTo>
                    <a:pt x="0" y="77381"/>
                  </a:lnTo>
                  <a:lnTo>
                    <a:pt x="0" y="478777"/>
                  </a:lnTo>
                  <a:lnTo>
                    <a:pt x="2726410" y="478777"/>
                  </a:lnTo>
                  <a:lnTo>
                    <a:pt x="2726410" y="77381"/>
                  </a:lnTo>
                  <a:close/>
                </a:path>
              </a:pathLst>
            </a:custGeom>
            <a:solidFill>
              <a:srgbClr val="008BD2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grpSp>
        <p:nvGrpSpPr>
          <p:cNvPr id="99" name="object 36">
            <a:extLst>
              <a:ext uri="{FF2B5EF4-FFF2-40B4-BE49-F238E27FC236}">
                <a16:creationId xmlns:a16="http://schemas.microsoft.com/office/drawing/2014/main" id="{342979D6-7B22-B4E1-0FAC-F5BC6ED33819}"/>
              </a:ext>
            </a:extLst>
          </p:cNvPr>
          <p:cNvGrpSpPr/>
          <p:nvPr/>
        </p:nvGrpSpPr>
        <p:grpSpPr>
          <a:xfrm>
            <a:off x="168505" y="6176238"/>
            <a:ext cx="3016624" cy="1014693"/>
            <a:chOff x="146033" y="6808564"/>
            <a:chExt cx="3418840" cy="1149985"/>
          </a:xfrm>
        </p:grpSpPr>
        <p:sp>
          <p:nvSpPr>
            <p:cNvPr id="100" name="object 37">
              <a:extLst>
                <a:ext uri="{FF2B5EF4-FFF2-40B4-BE49-F238E27FC236}">
                  <a16:creationId xmlns:a16="http://schemas.microsoft.com/office/drawing/2014/main" id="{EF1199F0-9D44-7D1F-259C-6607D0690521}"/>
                </a:ext>
              </a:extLst>
            </p:cNvPr>
            <p:cNvSpPr/>
            <p:nvPr/>
          </p:nvSpPr>
          <p:spPr>
            <a:xfrm>
              <a:off x="290969" y="7462520"/>
              <a:ext cx="32384" cy="217170"/>
            </a:xfrm>
            <a:custGeom>
              <a:avLst/>
              <a:gdLst/>
              <a:ahLst/>
              <a:cxnLst/>
              <a:rect l="l" t="t" r="r" b="b"/>
              <a:pathLst>
                <a:path w="32385" h="217170">
                  <a:moveTo>
                    <a:pt x="32118" y="192176"/>
                  </a:moveTo>
                  <a:lnTo>
                    <a:pt x="24930" y="184988"/>
                  </a:lnTo>
                  <a:lnTo>
                    <a:pt x="7188" y="184988"/>
                  </a:lnTo>
                  <a:lnTo>
                    <a:pt x="0" y="192176"/>
                  </a:lnTo>
                  <a:lnTo>
                    <a:pt x="0" y="209905"/>
                  </a:lnTo>
                  <a:lnTo>
                    <a:pt x="7188" y="217093"/>
                  </a:lnTo>
                  <a:lnTo>
                    <a:pt x="24930" y="217093"/>
                  </a:lnTo>
                  <a:lnTo>
                    <a:pt x="32118" y="209905"/>
                  </a:lnTo>
                  <a:lnTo>
                    <a:pt x="32118" y="201041"/>
                  </a:lnTo>
                  <a:lnTo>
                    <a:pt x="32118" y="192176"/>
                  </a:lnTo>
                  <a:close/>
                </a:path>
                <a:path w="32385" h="217170">
                  <a:moveTo>
                    <a:pt x="32118" y="7188"/>
                  </a:moveTo>
                  <a:lnTo>
                    <a:pt x="24930" y="0"/>
                  </a:lnTo>
                  <a:lnTo>
                    <a:pt x="7188" y="0"/>
                  </a:lnTo>
                  <a:lnTo>
                    <a:pt x="0" y="7188"/>
                  </a:lnTo>
                  <a:lnTo>
                    <a:pt x="0" y="24917"/>
                  </a:lnTo>
                  <a:lnTo>
                    <a:pt x="7188" y="32105"/>
                  </a:lnTo>
                  <a:lnTo>
                    <a:pt x="24930" y="32105"/>
                  </a:lnTo>
                  <a:lnTo>
                    <a:pt x="32118" y="24917"/>
                  </a:lnTo>
                  <a:lnTo>
                    <a:pt x="32118" y="16052"/>
                  </a:lnTo>
                  <a:lnTo>
                    <a:pt x="32118" y="7188"/>
                  </a:lnTo>
                  <a:close/>
                </a:path>
              </a:pathLst>
            </a:custGeom>
            <a:solidFill>
              <a:srgbClr val="008BD2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101" name="object 38">
              <a:extLst>
                <a:ext uri="{FF2B5EF4-FFF2-40B4-BE49-F238E27FC236}">
                  <a16:creationId xmlns:a16="http://schemas.microsoft.com/office/drawing/2014/main" id="{DD1F6E6F-1B49-1948-6E31-73F3FE942FA7}"/>
                </a:ext>
              </a:extLst>
            </p:cNvPr>
            <p:cNvSpPr/>
            <p:nvPr/>
          </p:nvSpPr>
          <p:spPr>
            <a:xfrm>
              <a:off x="2195699" y="7026905"/>
              <a:ext cx="1350645" cy="612775"/>
            </a:xfrm>
            <a:custGeom>
              <a:avLst/>
              <a:gdLst/>
              <a:ahLst/>
              <a:cxnLst/>
              <a:rect l="l" t="t" r="r" b="b"/>
              <a:pathLst>
                <a:path w="1350645" h="612775">
                  <a:moveTo>
                    <a:pt x="1350086" y="0"/>
                  </a:moveTo>
                  <a:lnTo>
                    <a:pt x="0" y="0"/>
                  </a:lnTo>
                  <a:lnTo>
                    <a:pt x="0" y="511746"/>
                  </a:lnTo>
                  <a:lnTo>
                    <a:pt x="7924" y="551003"/>
                  </a:lnTo>
                  <a:lnTo>
                    <a:pt x="29535" y="583060"/>
                  </a:lnTo>
                  <a:lnTo>
                    <a:pt x="61588" y="604672"/>
                  </a:lnTo>
                  <a:lnTo>
                    <a:pt x="100838" y="612597"/>
                  </a:lnTo>
                  <a:lnTo>
                    <a:pt x="1249235" y="612597"/>
                  </a:lnTo>
                  <a:lnTo>
                    <a:pt x="1288492" y="604672"/>
                  </a:lnTo>
                  <a:lnTo>
                    <a:pt x="1320549" y="583060"/>
                  </a:lnTo>
                  <a:lnTo>
                    <a:pt x="1342161" y="551003"/>
                  </a:lnTo>
                  <a:lnTo>
                    <a:pt x="1350086" y="511746"/>
                  </a:lnTo>
                  <a:lnTo>
                    <a:pt x="1350086" y="0"/>
                  </a:lnTo>
                  <a:close/>
                </a:path>
              </a:pathLst>
            </a:custGeom>
            <a:solidFill>
              <a:srgbClr val="008BD2">
                <a:alpha val="14999"/>
              </a:srgbClr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102" name="object 39">
              <a:extLst>
                <a:ext uri="{FF2B5EF4-FFF2-40B4-BE49-F238E27FC236}">
                  <a16:creationId xmlns:a16="http://schemas.microsoft.com/office/drawing/2014/main" id="{5E3C6926-7554-32E9-47D2-F11EAB609669}"/>
                </a:ext>
              </a:extLst>
            </p:cNvPr>
            <p:cNvSpPr/>
            <p:nvPr/>
          </p:nvSpPr>
          <p:spPr>
            <a:xfrm>
              <a:off x="165083" y="7026906"/>
              <a:ext cx="3380740" cy="912494"/>
            </a:xfrm>
            <a:custGeom>
              <a:avLst/>
              <a:gdLst/>
              <a:ahLst/>
              <a:cxnLst/>
              <a:rect l="l" t="t" r="r" b="b"/>
              <a:pathLst>
                <a:path w="3380740" h="912495">
                  <a:moveTo>
                    <a:pt x="3279851" y="912037"/>
                  </a:moveTo>
                  <a:lnTo>
                    <a:pt x="100850" y="912037"/>
                  </a:lnTo>
                  <a:lnTo>
                    <a:pt x="61593" y="904112"/>
                  </a:lnTo>
                  <a:lnTo>
                    <a:pt x="29537" y="882500"/>
                  </a:lnTo>
                  <a:lnTo>
                    <a:pt x="7924" y="850444"/>
                  </a:lnTo>
                  <a:lnTo>
                    <a:pt x="0" y="811187"/>
                  </a:lnTo>
                  <a:lnTo>
                    <a:pt x="0" y="0"/>
                  </a:lnTo>
                  <a:lnTo>
                    <a:pt x="3380701" y="0"/>
                  </a:lnTo>
                  <a:lnTo>
                    <a:pt x="3380701" y="811187"/>
                  </a:lnTo>
                  <a:lnTo>
                    <a:pt x="3372777" y="850444"/>
                  </a:lnTo>
                  <a:lnTo>
                    <a:pt x="3351164" y="882500"/>
                  </a:lnTo>
                  <a:lnTo>
                    <a:pt x="3319108" y="904112"/>
                  </a:lnTo>
                  <a:lnTo>
                    <a:pt x="3279851" y="912037"/>
                  </a:lnTo>
                  <a:close/>
                </a:path>
              </a:pathLst>
            </a:custGeom>
            <a:ln w="38100">
              <a:solidFill>
                <a:srgbClr val="008BD2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103" name="object 40">
              <a:extLst>
                <a:ext uri="{FF2B5EF4-FFF2-40B4-BE49-F238E27FC236}">
                  <a16:creationId xmlns:a16="http://schemas.microsoft.com/office/drawing/2014/main" id="{EB5B7EBB-419B-092F-BFFB-84891518264D}"/>
                </a:ext>
              </a:extLst>
            </p:cNvPr>
            <p:cNvSpPr/>
            <p:nvPr/>
          </p:nvSpPr>
          <p:spPr>
            <a:xfrm>
              <a:off x="146429" y="6808564"/>
              <a:ext cx="3415665" cy="386715"/>
            </a:xfrm>
            <a:custGeom>
              <a:avLst/>
              <a:gdLst/>
              <a:ahLst/>
              <a:cxnLst/>
              <a:rect l="l" t="t" r="r" b="b"/>
              <a:pathLst>
                <a:path w="3415665" h="386715">
                  <a:moveTo>
                    <a:pt x="3315373" y="0"/>
                  </a:moveTo>
                  <a:lnTo>
                    <a:pt x="99809" y="0"/>
                  </a:lnTo>
                  <a:lnTo>
                    <a:pt x="60961" y="7844"/>
                  </a:lnTo>
                  <a:lnTo>
                    <a:pt x="29235" y="29235"/>
                  </a:lnTo>
                  <a:lnTo>
                    <a:pt x="7844" y="60961"/>
                  </a:lnTo>
                  <a:lnTo>
                    <a:pt x="0" y="99809"/>
                  </a:lnTo>
                  <a:lnTo>
                    <a:pt x="0" y="386118"/>
                  </a:lnTo>
                  <a:lnTo>
                    <a:pt x="3415182" y="386118"/>
                  </a:lnTo>
                  <a:lnTo>
                    <a:pt x="3415182" y="99809"/>
                  </a:lnTo>
                  <a:lnTo>
                    <a:pt x="3407338" y="60961"/>
                  </a:lnTo>
                  <a:lnTo>
                    <a:pt x="3385946" y="29235"/>
                  </a:lnTo>
                  <a:lnTo>
                    <a:pt x="3354221" y="7844"/>
                  </a:lnTo>
                  <a:lnTo>
                    <a:pt x="3315373" y="0"/>
                  </a:lnTo>
                  <a:close/>
                </a:path>
              </a:pathLst>
            </a:custGeom>
            <a:solidFill>
              <a:srgbClr val="008BD2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2" name="object 2"/>
          <p:cNvSpPr/>
          <p:nvPr/>
        </p:nvSpPr>
        <p:spPr>
          <a:xfrm>
            <a:off x="305399" y="327123"/>
            <a:ext cx="6307231" cy="603997"/>
          </a:xfrm>
          <a:custGeom>
            <a:avLst/>
            <a:gdLst/>
            <a:ahLst/>
            <a:cxnLst/>
            <a:rect l="l" t="t" r="r" b="b"/>
            <a:pathLst>
              <a:path w="7148195" h="684530">
                <a:moveTo>
                  <a:pt x="6995337" y="0"/>
                </a:moveTo>
                <a:lnTo>
                  <a:pt x="152400" y="0"/>
                </a:lnTo>
                <a:lnTo>
                  <a:pt x="104363" y="7802"/>
                </a:lnTo>
                <a:lnTo>
                  <a:pt x="62544" y="29504"/>
                </a:lnTo>
                <a:lnTo>
                  <a:pt x="29504" y="62544"/>
                </a:lnTo>
                <a:lnTo>
                  <a:pt x="7802" y="104363"/>
                </a:lnTo>
                <a:lnTo>
                  <a:pt x="0" y="152400"/>
                </a:lnTo>
                <a:lnTo>
                  <a:pt x="0" y="531558"/>
                </a:lnTo>
                <a:lnTo>
                  <a:pt x="7802" y="579594"/>
                </a:lnTo>
                <a:lnTo>
                  <a:pt x="29504" y="621413"/>
                </a:lnTo>
                <a:lnTo>
                  <a:pt x="62544" y="654453"/>
                </a:lnTo>
                <a:lnTo>
                  <a:pt x="104363" y="676155"/>
                </a:lnTo>
                <a:lnTo>
                  <a:pt x="152400" y="683958"/>
                </a:lnTo>
                <a:lnTo>
                  <a:pt x="6995337" y="683958"/>
                </a:lnTo>
                <a:lnTo>
                  <a:pt x="7043374" y="676155"/>
                </a:lnTo>
                <a:lnTo>
                  <a:pt x="7085192" y="654453"/>
                </a:lnTo>
                <a:lnTo>
                  <a:pt x="7118233" y="621413"/>
                </a:lnTo>
                <a:lnTo>
                  <a:pt x="7139934" y="579594"/>
                </a:lnTo>
                <a:lnTo>
                  <a:pt x="7147737" y="531558"/>
                </a:lnTo>
                <a:lnTo>
                  <a:pt x="7147737" y="152400"/>
                </a:lnTo>
                <a:lnTo>
                  <a:pt x="7139934" y="104363"/>
                </a:lnTo>
                <a:lnTo>
                  <a:pt x="7118233" y="62544"/>
                </a:lnTo>
                <a:lnTo>
                  <a:pt x="7085192" y="29504"/>
                </a:lnTo>
                <a:lnTo>
                  <a:pt x="7043374" y="7802"/>
                </a:lnTo>
                <a:lnTo>
                  <a:pt x="6995337" y="0"/>
                </a:lnTo>
                <a:close/>
              </a:path>
            </a:pathLst>
          </a:custGeom>
          <a:solidFill>
            <a:srgbClr val="757678">
              <a:alpha val="17999"/>
            </a:srgbClr>
          </a:solidFill>
        </p:spPr>
        <p:txBody>
          <a:bodyPr wrap="square" lIns="0" tIns="0" rIns="0" bIns="0" rtlCol="0"/>
          <a:lstStyle/>
          <a:p>
            <a:endParaRPr sz="1588">
              <a:solidFill>
                <a:schemeClr val="bg1"/>
              </a:solidFill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80648" y="173080"/>
            <a:ext cx="5425888" cy="28292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765" dirty="0">
                <a:solidFill>
                  <a:schemeClr val="bg1"/>
                </a:solidFill>
                <a:latin typeface="Arial Rounded MT Bold"/>
                <a:cs typeface="Arial Rounded MT Bold"/>
              </a:rPr>
              <a:t>Pediatric</a:t>
            </a:r>
            <a:r>
              <a:rPr sz="1765" spc="-44" dirty="0">
                <a:solidFill>
                  <a:schemeClr val="bg1"/>
                </a:solidFill>
                <a:latin typeface="Arial Rounded MT Bold"/>
                <a:cs typeface="Arial Rounded MT Bold"/>
              </a:rPr>
              <a:t> </a:t>
            </a:r>
            <a:r>
              <a:rPr sz="1765" dirty="0">
                <a:solidFill>
                  <a:schemeClr val="bg1"/>
                </a:solidFill>
                <a:latin typeface="Arial Rounded MT Bold"/>
                <a:cs typeface="Arial Rounded MT Bold"/>
              </a:rPr>
              <a:t>Patient</a:t>
            </a:r>
            <a:r>
              <a:rPr sz="1765" spc="-35" dirty="0">
                <a:solidFill>
                  <a:schemeClr val="bg1"/>
                </a:solidFill>
                <a:latin typeface="Arial Rounded MT Bold"/>
                <a:cs typeface="Arial Rounded MT Bold"/>
              </a:rPr>
              <a:t> </a:t>
            </a:r>
            <a:r>
              <a:rPr sz="1765" dirty="0">
                <a:solidFill>
                  <a:schemeClr val="bg1"/>
                </a:solidFill>
                <a:latin typeface="Arial Rounded MT Bold"/>
                <a:cs typeface="Arial Rounded MT Bold"/>
              </a:rPr>
              <a:t>with</a:t>
            </a:r>
            <a:r>
              <a:rPr sz="1765" spc="-40" dirty="0">
                <a:solidFill>
                  <a:schemeClr val="bg1"/>
                </a:solidFill>
                <a:latin typeface="Arial Rounded MT Bold"/>
                <a:cs typeface="Arial Rounded MT Bold"/>
              </a:rPr>
              <a:t> </a:t>
            </a:r>
            <a:r>
              <a:rPr sz="1765" spc="-9" dirty="0">
                <a:solidFill>
                  <a:schemeClr val="bg1"/>
                </a:solidFill>
                <a:latin typeface="Arial Rounded MT Bold"/>
                <a:cs typeface="Arial Rounded MT Bold"/>
              </a:rPr>
              <a:t>Traumatic</a:t>
            </a:r>
            <a:r>
              <a:rPr sz="1765" spc="-40" dirty="0">
                <a:solidFill>
                  <a:schemeClr val="bg1"/>
                </a:solidFill>
                <a:latin typeface="Arial Rounded MT Bold"/>
                <a:cs typeface="Arial Rounded MT Bold"/>
              </a:rPr>
              <a:t> </a:t>
            </a:r>
            <a:r>
              <a:rPr sz="1765" dirty="0">
                <a:solidFill>
                  <a:schemeClr val="bg1"/>
                </a:solidFill>
                <a:latin typeface="Arial Rounded MT Bold"/>
                <a:cs typeface="Arial Rounded MT Bold"/>
              </a:rPr>
              <a:t>Brain</a:t>
            </a:r>
            <a:r>
              <a:rPr sz="1765" spc="-40" dirty="0">
                <a:solidFill>
                  <a:schemeClr val="bg1"/>
                </a:solidFill>
                <a:latin typeface="Arial Rounded MT Bold"/>
                <a:cs typeface="Arial Rounded MT Bold"/>
              </a:rPr>
              <a:t> </a:t>
            </a:r>
            <a:r>
              <a:rPr sz="1765" dirty="0">
                <a:solidFill>
                  <a:schemeClr val="bg1"/>
                </a:solidFill>
                <a:latin typeface="Arial Rounded MT Bold"/>
                <a:cs typeface="Arial Rounded MT Bold"/>
              </a:rPr>
              <a:t>Injury</a:t>
            </a:r>
            <a:r>
              <a:rPr sz="1765" spc="-35" dirty="0">
                <a:solidFill>
                  <a:schemeClr val="bg1"/>
                </a:solidFill>
                <a:latin typeface="Arial Rounded MT Bold"/>
                <a:cs typeface="Arial Rounded MT Bold"/>
              </a:rPr>
              <a:t> </a:t>
            </a:r>
            <a:r>
              <a:rPr sz="1765" spc="-9" dirty="0">
                <a:solidFill>
                  <a:schemeClr val="bg1"/>
                </a:solidFill>
                <a:latin typeface="Arial Rounded MT Bold"/>
                <a:cs typeface="Arial Rounded MT Bold"/>
              </a:rPr>
              <a:t>(TBI)</a:t>
            </a:r>
            <a:endParaRPr sz="1765" dirty="0">
              <a:solidFill>
                <a:schemeClr val="bg1"/>
              </a:solidFill>
              <a:latin typeface="Arial Rounded MT Bold"/>
              <a:cs typeface="Arial Rounded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19981" y="8425417"/>
            <a:ext cx="3547222" cy="336442"/>
          </a:xfrm>
          <a:prstGeom prst="rect">
            <a:avLst/>
          </a:prstGeom>
        </p:spPr>
        <p:txBody>
          <a:bodyPr vert="horz" wrap="square" lIns="0" tIns="25213" rIns="0" bIns="0" rtlCol="0">
            <a:spAutoFit/>
          </a:bodyPr>
          <a:lstStyle/>
          <a:p>
            <a:pPr marL="1468609">
              <a:spcBef>
                <a:spcPts val="199"/>
              </a:spcBef>
            </a:pPr>
            <a:r>
              <a:rPr lang="en-US" sz="706" b="1" spc="-9" dirty="0">
                <a:latin typeface="Arial"/>
                <a:cs typeface="Arial"/>
              </a:rPr>
              <a:t>Abbreviations</a:t>
            </a:r>
            <a:endParaRPr lang="en-US" sz="706" dirty="0">
              <a:latin typeface="Arial"/>
              <a:cs typeface="Arial"/>
            </a:endParaRPr>
          </a:p>
          <a:p>
            <a:pPr marL="11206">
              <a:spcBef>
                <a:spcPts val="101"/>
              </a:spcBef>
            </a:pPr>
            <a:r>
              <a:rPr lang="en-US" sz="574" b="1" dirty="0">
                <a:latin typeface="Arial"/>
                <a:cs typeface="Arial"/>
              </a:rPr>
              <a:t>IVH:</a:t>
            </a:r>
            <a:r>
              <a:rPr lang="en-US" sz="574" b="1" spc="4" dirty="0">
                <a:latin typeface="Arial"/>
                <a:cs typeface="Arial"/>
              </a:rPr>
              <a:t> </a:t>
            </a:r>
            <a:r>
              <a:rPr lang="en-US" sz="574" dirty="0">
                <a:latin typeface="Arial"/>
                <a:cs typeface="Arial"/>
              </a:rPr>
              <a:t>Intraventricular</a:t>
            </a:r>
            <a:r>
              <a:rPr lang="en-US" sz="574" spc="4" dirty="0">
                <a:latin typeface="Arial"/>
                <a:cs typeface="Arial"/>
              </a:rPr>
              <a:t> </a:t>
            </a:r>
            <a:r>
              <a:rPr lang="en-US" sz="574" dirty="0">
                <a:latin typeface="Arial"/>
                <a:cs typeface="Arial"/>
              </a:rPr>
              <a:t>Hemorrhage</a:t>
            </a:r>
            <a:r>
              <a:rPr lang="en-US" sz="574" spc="224" dirty="0">
                <a:latin typeface="Arial"/>
                <a:cs typeface="Arial"/>
              </a:rPr>
              <a:t>  </a:t>
            </a:r>
            <a:r>
              <a:rPr lang="en-US" sz="574" b="1" dirty="0">
                <a:latin typeface="Arial"/>
                <a:cs typeface="Arial"/>
              </a:rPr>
              <a:t>SAH</a:t>
            </a:r>
            <a:r>
              <a:rPr lang="en-US" sz="574" dirty="0">
                <a:latin typeface="Arial"/>
                <a:cs typeface="Arial"/>
              </a:rPr>
              <a:t>:</a:t>
            </a:r>
            <a:r>
              <a:rPr lang="en-US" sz="574" spc="9" dirty="0">
                <a:latin typeface="Arial"/>
                <a:cs typeface="Arial"/>
              </a:rPr>
              <a:t> </a:t>
            </a:r>
            <a:r>
              <a:rPr lang="en-US" sz="574" dirty="0">
                <a:latin typeface="Arial"/>
                <a:cs typeface="Arial"/>
              </a:rPr>
              <a:t>Subarachnoid</a:t>
            </a:r>
            <a:r>
              <a:rPr lang="en-US" sz="574" spc="4" dirty="0">
                <a:latin typeface="Arial"/>
                <a:cs typeface="Arial"/>
              </a:rPr>
              <a:t> </a:t>
            </a:r>
            <a:r>
              <a:rPr lang="en-US" sz="574" dirty="0">
                <a:latin typeface="Arial"/>
                <a:cs typeface="Arial"/>
              </a:rPr>
              <a:t>Hemorrhage</a:t>
            </a:r>
            <a:r>
              <a:rPr lang="en-US" sz="574" spc="243" dirty="0">
                <a:latin typeface="Arial"/>
                <a:cs typeface="Arial"/>
              </a:rPr>
              <a:t> </a:t>
            </a:r>
            <a:r>
              <a:rPr lang="en-US" sz="574" b="1" dirty="0">
                <a:latin typeface="Arial"/>
                <a:cs typeface="Arial"/>
              </a:rPr>
              <a:t>ICH</a:t>
            </a:r>
            <a:r>
              <a:rPr lang="en-US" sz="574" dirty="0">
                <a:latin typeface="Arial"/>
                <a:cs typeface="Arial"/>
              </a:rPr>
              <a:t>:</a:t>
            </a:r>
            <a:r>
              <a:rPr lang="en-US" sz="574" spc="4" dirty="0">
                <a:latin typeface="Arial"/>
                <a:cs typeface="Arial"/>
              </a:rPr>
              <a:t> </a:t>
            </a:r>
            <a:r>
              <a:rPr lang="en-US" sz="574" dirty="0">
                <a:latin typeface="Arial"/>
                <a:cs typeface="Arial"/>
              </a:rPr>
              <a:t>Intracranial</a:t>
            </a:r>
            <a:r>
              <a:rPr lang="en-US" sz="574" spc="4" dirty="0">
                <a:latin typeface="Arial"/>
                <a:cs typeface="Arial"/>
              </a:rPr>
              <a:t> </a:t>
            </a:r>
            <a:r>
              <a:rPr lang="en-US" sz="574" spc="-9" dirty="0">
                <a:latin typeface="Arial"/>
                <a:cs typeface="Arial"/>
              </a:rPr>
              <a:t>Hemorrhage</a:t>
            </a:r>
            <a:endParaRPr lang="en-US" sz="574" dirty="0">
              <a:latin typeface="Arial"/>
              <a:cs typeface="Arial"/>
            </a:endParaRPr>
          </a:p>
          <a:p>
            <a:pPr marL="11206">
              <a:spcBef>
                <a:spcPts val="62"/>
              </a:spcBef>
              <a:tabLst>
                <a:tab pos="1204136" algn="l"/>
                <a:tab pos="2342715" algn="l"/>
              </a:tabLst>
            </a:pPr>
            <a:r>
              <a:rPr lang="en-US" sz="860" b="1" baseline="4273" dirty="0">
                <a:latin typeface="Arial"/>
                <a:cs typeface="Arial"/>
              </a:rPr>
              <a:t>EDH</a:t>
            </a:r>
            <a:r>
              <a:rPr lang="en-US" sz="860" baseline="4273" dirty="0">
                <a:latin typeface="Arial"/>
                <a:cs typeface="Arial"/>
              </a:rPr>
              <a:t>:</a:t>
            </a:r>
            <a:r>
              <a:rPr lang="en-US" sz="860" spc="-13" baseline="4273" dirty="0">
                <a:latin typeface="Arial"/>
                <a:cs typeface="Arial"/>
              </a:rPr>
              <a:t> </a:t>
            </a:r>
            <a:r>
              <a:rPr lang="en-US" sz="860" baseline="4273" dirty="0">
                <a:latin typeface="Arial"/>
                <a:cs typeface="Arial"/>
              </a:rPr>
              <a:t>Epidural</a:t>
            </a:r>
            <a:r>
              <a:rPr lang="en-US" sz="860" spc="-13" baseline="4273" dirty="0">
                <a:latin typeface="Arial"/>
                <a:cs typeface="Arial"/>
              </a:rPr>
              <a:t> Hematoma</a:t>
            </a:r>
            <a:r>
              <a:rPr lang="en-US" sz="860" baseline="4273" dirty="0">
                <a:latin typeface="Arial"/>
                <a:cs typeface="Arial"/>
              </a:rPr>
              <a:t>	</a:t>
            </a:r>
            <a:r>
              <a:rPr lang="en-US" sz="574" b="1" dirty="0">
                <a:latin typeface="Arial"/>
                <a:cs typeface="Arial"/>
              </a:rPr>
              <a:t>SDH</a:t>
            </a:r>
            <a:r>
              <a:rPr lang="en-US" sz="574" dirty="0">
                <a:latin typeface="Arial"/>
                <a:cs typeface="Arial"/>
              </a:rPr>
              <a:t>:</a:t>
            </a:r>
            <a:r>
              <a:rPr lang="en-US" sz="574" spc="-9" dirty="0">
                <a:latin typeface="Arial"/>
                <a:cs typeface="Arial"/>
              </a:rPr>
              <a:t> </a:t>
            </a:r>
            <a:r>
              <a:rPr lang="en-US" sz="574" dirty="0">
                <a:latin typeface="Arial"/>
                <a:cs typeface="Arial"/>
              </a:rPr>
              <a:t>Subdural</a:t>
            </a:r>
            <a:r>
              <a:rPr lang="en-US" sz="574" spc="-9" dirty="0">
                <a:latin typeface="Arial"/>
                <a:cs typeface="Arial"/>
              </a:rPr>
              <a:t> Hematoma</a:t>
            </a:r>
            <a:r>
              <a:rPr lang="en-US" sz="574" dirty="0">
                <a:latin typeface="Arial"/>
                <a:cs typeface="Arial"/>
              </a:rPr>
              <a:t>	</a:t>
            </a:r>
            <a:r>
              <a:rPr lang="en-US" sz="860" b="1" baseline="4273" dirty="0">
                <a:latin typeface="Arial"/>
                <a:cs typeface="Arial"/>
              </a:rPr>
              <a:t>IPH</a:t>
            </a:r>
            <a:r>
              <a:rPr lang="en-US" sz="860" baseline="4273" dirty="0">
                <a:latin typeface="Arial"/>
                <a:cs typeface="Arial"/>
              </a:rPr>
              <a:t>:</a:t>
            </a:r>
            <a:r>
              <a:rPr lang="en-US" sz="860" spc="265" baseline="4273" dirty="0">
                <a:latin typeface="Arial"/>
                <a:cs typeface="Arial"/>
              </a:rPr>
              <a:t> </a:t>
            </a:r>
            <a:r>
              <a:rPr lang="en-US" sz="860" baseline="4273" dirty="0">
                <a:latin typeface="Arial"/>
                <a:cs typeface="Arial"/>
              </a:rPr>
              <a:t>Intraparenchymal</a:t>
            </a:r>
            <a:r>
              <a:rPr lang="en-US" sz="860" spc="6" baseline="4273" dirty="0">
                <a:latin typeface="Arial"/>
                <a:cs typeface="Arial"/>
              </a:rPr>
              <a:t> </a:t>
            </a:r>
            <a:r>
              <a:rPr lang="en-US" sz="860" spc="-13" baseline="4273" dirty="0">
                <a:latin typeface="Arial"/>
                <a:cs typeface="Arial"/>
              </a:rPr>
              <a:t>Hemorrhage</a:t>
            </a:r>
            <a:endParaRPr lang="en-US" sz="860" baseline="4273" dirty="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28416" y="1394479"/>
            <a:ext cx="3017184" cy="1586753"/>
            <a:chOff x="145538" y="1428010"/>
            <a:chExt cx="3419475" cy="1798320"/>
          </a:xfrm>
        </p:grpSpPr>
        <p:sp>
          <p:nvSpPr>
            <p:cNvPr id="6" name="object 6"/>
            <p:cNvSpPr/>
            <p:nvPr/>
          </p:nvSpPr>
          <p:spPr>
            <a:xfrm>
              <a:off x="164588" y="1646358"/>
              <a:ext cx="3381375" cy="1560830"/>
            </a:xfrm>
            <a:custGeom>
              <a:avLst/>
              <a:gdLst/>
              <a:ahLst/>
              <a:cxnLst/>
              <a:rect l="l" t="t" r="r" b="b"/>
              <a:pathLst>
                <a:path w="3381375" h="1560830">
                  <a:moveTo>
                    <a:pt x="3280346" y="1560677"/>
                  </a:moveTo>
                  <a:lnTo>
                    <a:pt x="100850" y="1560677"/>
                  </a:lnTo>
                  <a:lnTo>
                    <a:pt x="61593" y="1552752"/>
                  </a:lnTo>
                  <a:lnTo>
                    <a:pt x="29537" y="1531140"/>
                  </a:lnTo>
                  <a:lnTo>
                    <a:pt x="7924" y="1499084"/>
                  </a:lnTo>
                  <a:lnTo>
                    <a:pt x="0" y="1459826"/>
                  </a:lnTo>
                  <a:lnTo>
                    <a:pt x="0" y="0"/>
                  </a:lnTo>
                  <a:lnTo>
                    <a:pt x="3381197" y="0"/>
                  </a:lnTo>
                  <a:lnTo>
                    <a:pt x="3381197" y="1459826"/>
                  </a:lnTo>
                  <a:lnTo>
                    <a:pt x="3373272" y="1499084"/>
                  </a:lnTo>
                  <a:lnTo>
                    <a:pt x="3351660" y="1531140"/>
                  </a:lnTo>
                  <a:lnTo>
                    <a:pt x="3319603" y="1552752"/>
                  </a:lnTo>
                  <a:lnTo>
                    <a:pt x="3280346" y="1560677"/>
                  </a:lnTo>
                  <a:close/>
                </a:path>
              </a:pathLst>
            </a:custGeom>
            <a:ln w="38100">
              <a:solidFill>
                <a:srgbClr val="E0024E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7" name="object 7"/>
            <p:cNvSpPr/>
            <p:nvPr/>
          </p:nvSpPr>
          <p:spPr>
            <a:xfrm>
              <a:off x="2052849" y="1646358"/>
              <a:ext cx="1493520" cy="1299845"/>
            </a:xfrm>
            <a:custGeom>
              <a:avLst/>
              <a:gdLst/>
              <a:ahLst/>
              <a:cxnLst/>
              <a:rect l="l" t="t" r="r" b="b"/>
              <a:pathLst>
                <a:path w="1493520" h="1299845">
                  <a:moveTo>
                    <a:pt x="1492935" y="0"/>
                  </a:moveTo>
                  <a:lnTo>
                    <a:pt x="0" y="0"/>
                  </a:lnTo>
                  <a:lnTo>
                    <a:pt x="0" y="1198905"/>
                  </a:lnTo>
                  <a:lnTo>
                    <a:pt x="7924" y="1238162"/>
                  </a:lnTo>
                  <a:lnTo>
                    <a:pt x="29537" y="1270219"/>
                  </a:lnTo>
                  <a:lnTo>
                    <a:pt x="61593" y="1291831"/>
                  </a:lnTo>
                  <a:lnTo>
                    <a:pt x="100850" y="1299756"/>
                  </a:lnTo>
                  <a:lnTo>
                    <a:pt x="1392085" y="1299756"/>
                  </a:lnTo>
                  <a:lnTo>
                    <a:pt x="1431342" y="1291831"/>
                  </a:lnTo>
                  <a:lnTo>
                    <a:pt x="1463398" y="1270219"/>
                  </a:lnTo>
                  <a:lnTo>
                    <a:pt x="1485011" y="1238162"/>
                  </a:lnTo>
                  <a:lnTo>
                    <a:pt x="1492935" y="1198905"/>
                  </a:lnTo>
                  <a:lnTo>
                    <a:pt x="1492935" y="0"/>
                  </a:lnTo>
                  <a:close/>
                </a:path>
              </a:pathLst>
            </a:custGeom>
            <a:solidFill>
              <a:srgbClr val="E0024E">
                <a:alpha val="9999"/>
              </a:srgbClr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8" name="object 8"/>
            <p:cNvSpPr/>
            <p:nvPr/>
          </p:nvSpPr>
          <p:spPr>
            <a:xfrm>
              <a:off x="146429" y="1428010"/>
              <a:ext cx="3415665" cy="386715"/>
            </a:xfrm>
            <a:custGeom>
              <a:avLst/>
              <a:gdLst/>
              <a:ahLst/>
              <a:cxnLst/>
              <a:rect l="l" t="t" r="r" b="b"/>
              <a:pathLst>
                <a:path w="3415665" h="386714">
                  <a:moveTo>
                    <a:pt x="3316096" y="0"/>
                  </a:moveTo>
                  <a:lnTo>
                    <a:pt x="99098" y="0"/>
                  </a:lnTo>
                  <a:lnTo>
                    <a:pt x="60521" y="7788"/>
                  </a:lnTo>
                  <a:lnTo>
                    <a:pt x="29022" y="29027"/>
                  </a:lnTo>
                  <a:lnTo>
                    <a:pt x="7786" y="60527"/>
                  </a:lnTo>
                  <a:lnTo>
                    <a:pt x="0" y="99098"/>
                  </a:lnTo>
                  <a:lnTo>
                    <a:pt x="0" y="386118"/>
                  </a:lnTo>
                  <a:lnTo>
                    <a:pt x="3415182" y="386118"/>
                  </a:lnTo>
                  <a:lnTo>
                    <a:pt x="3415182" y="99098"/>
                  </a:lnTo>
                  <a:lnTo>
                    <a:pt x="3407395" y="60527"/>
                  </a:lnTo>
                  <a:lnTo>
                    <a:pt x="3386161" y="29027"/>
                  </a:lnTo>
                  <a:lnTo>
                    <a:pt x="3354665" y="7788"/>
                  </a:lnTo>
                  <a:lnTo>
                    <a:pt x="3316096" y="0"/>
                  </a:lnTo>
                  <a:close/>
                </a:path>
              </a:pathLst>
            </a:custGeom>
            <a:solidFill>
              <a:srgbClr val="E1024E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310256" y="2748443"/>
            <a:ext cx="2093259" cy="14705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882" dirty="0">
                <a:latin typeface="Arial"/>
                <a:cs typeface="Arial"/>
              </a:rPr>
              <a:t>Displaced</a:t>
            </a:r>
            <a:r>
              <a:rPr sz="882" spc="-18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skull</a:t>
            </a:r>
            <a:r>
              <a:rPr sz="882" spc="-13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fracture</a:t>
            </a:r>
            <a:r>
              <a:rPr sz="882" spc="-13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&gt;</a:t>
            </a:r>
            <a:r>
              <a:rPr sz="882" spc="-13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1</a:t>
            </a:r>
            <a:r>
              <a:rPr sz="882" spc="-13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cranium</a:t>
            </a:r>
            <a:r>
              <a:rPr sz="882" spc="-18" dirty="0">
                <a:latin typeface="Arial"/>
                <a:cs typeface="Arial"/>
              </a:rPr>
              <a:t> </a:t>
            </a:r>
            <a:r>
              <a:rPr sz="882" spc="-9" dirty="0">
                <a:latin typeface="Arial"/>
                <a:cs typeface="Arial"/>
              </a:rPr>
              <a:t>width</a:t>
            </a:r>
            <a:endParaRPr sz="882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83966" y="1749439"/>
            <a:ext cx="1256740" cy="1013196"/>
          </a:xfrm>
          <a:prstGeom prst="rect">
            <a:avLst/>
          </a:prstGeom>
        </p:spPr>
        <p:txBody>
          <a:bodyPr vert="horz" wrap="square" lIns="0" tIns="26894" rIns="0" bIns="0" rtlCol="0">
            <a:spAutoFit/>
          </a:bodyPr>
          <a:lstStyle/>
          <a:p>
            <a:pPr marL="11206">
              <a:spcBef>
                <a:spcPts val="212"/>
              </a:spcBef>
            </a:pPr>
            <a:r>
              <a:rPr sz="882" b="1" dirty="0">
                <a:latin typeface="Arial"/>
                <a:cs typeface="Arial"/>
              </a:rPr>
              <a:t>Radiographic</a:t>
            </a:r>
            <a:r>
              <a:rPr sz="882" b="1" spc="-49" dirty="0">
                <a:latin typeface="Arial"/>
                <a:cs typeface="Arial"/>
              </a:rPr>
              <a:t> </a:t>
            </a:r>
            <a:r>
              <a:rPr sz="882" b="1" spc="-9" dirty="0">
                <a:latin typeface="Arial"/>
                <a:cs typeface="Arial"/>
              </a:rPr>
              <a:t>Findings</a:t>
            </a:r>
            <a:endParaRPr sz="882">
              <a:latin typeface="Arial"/>
              <a:cs typeface="Arial"/>
            </a:endParaRPr>
          </a:p>
          <a:p>
            <a:pPr marL="137279">
              <a:spcBef>
                <a:spcPts val="128"/>
              </a:spcBef>
            </a:pPr>
            <a:r>
              <a:rPr sz="882" spc="-22" dirty="0">
                <a:latin typeface="Arial"/>
                <a:cs typeface="Arial"/>
              </a:rPr>
              <a:t>IVH</a:t>
            </a:r>
            <a:endParaRPr sz="882">
              <a:latin typeface="Arial"/>
              <a:cs typeface="Arial"/>
            </a:endParaRPr>
          </a:p>
          <a:p>
            <a:pPr marL="137279" marR="533428">
              <a:lnSpc>
                <a:spcPct val="107900"/>
              </a:lnSpc>
            </a:pPr>
            <a:r>
              <a:rPr sz="882" dirty="0">
                <a:latin typeface="Arial"/>
                <a:cs typeface="Arial"/>
              </a:rPr>
              <a:t>EDH</a:t>
            </a:r>
            <a:r>
              <a:rPr sz="882" spc="-31" dirty="0">
                <a:latin typeface="Arial"/>
                <a:cs typeface="Arial"/>
              </a:rPr>
              <a:t> </a:t>
            </a:r>
            <a:r>
              <a:rPr sz="882" spc="-18" dirty="0">
                <a:latin typeface="Arial"/>
                <a:cs typeface="Arial"/>
              </a:rPr>
              <a:t>≥8mm </a:t>
            </a:r>
            <a:r>
              <a:rPr sz="882" dirty="0">
                <a:latin typeface="Arial"/>
                <a:cs typeface="Arial"/>
              </a:rPr>
              <a:t>SDH</a:t>
            </a:r>
            <a:r>
              <a:rPr sz="882" spc="-31" dirty="0">
                <a:latin typeface="Arial"/>
                <a:cs typeface="Arial"/>
              </a:rPr>
              <a:t> </a:t>
            </a:r>
            <a:r>
              <a:rPr sz="882" spc="-18" dirty="0">
                <a:latin typeface="Arial"/>
                <a:cs typeface="Arial"/>
              </a:rPr>
              <a:t>≥8mm</a:t>
            </a:r>
            <a:endParaRPr sz="882">
              <a:latin typeface="Arial"/>
              <a:cs typeface="Arial"/>
            </a:endParaRPr>
          </a:p>
          <a:p>
            <a:pPr marL="137279" marR="4483">
              <a:lnSpc>
                <a:spcPct val="107900"/>
              </a:lnSpc>
            </a:pPr>
            <a:r>
              <a:rPr sz="882" dirty="0">
                <a:latin typeface="Arial"/>
                <a:cs typeface="Arial"/>
              </a:rPr>
              <a:t>IPH</a:t>
            </a:r>
            <a:r>
              <a:rPr sz="882" spc="-9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≥</a:t>
            </a:r>
            <a:r>
              <a:rPr sz="882" spc="-9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8mm</a:t>
            </a:r>
            <a:r>
              <a:rPr sz="882" spc="-9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or</a:t>
            </a:r>
            <a:r>
              <a:rPr sz="882" spc="-9" dirty="0">
                <a:latin typeface="Arial"/>
                <a:cs typeface="Arial"/>
              </a:rPr>
              <a:t> multiple </a:t>
            </a:r>
            <a:r>
              <a:rPr sz="882" dirty="0">
                <a:latin typeface="Arial"/>
                <a:cs typeface="Arial"/>
              </a:rPr>
              <a:t>SAH</a:t>
            </a:r>
            <a:r>
              <a:rPr sz="882" spc="-22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&gt;3</a:t>
            </a:r>
            <a:r>
              <a:rPr sz="882" spc="-9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sulci</a:t>
            </a:r>
            <a:r>
              <a:rPr sz="882" spc="-9" dirty="0">
                <a:latin typeface="Arial"/>
                <a:cs typeface="Arial"/>
              </a:rPr>
              <a:t> </a:t>
            </a:r>
            <a:r>
              <a:rPr sz="882" spc="-22" dirty="0">
                <a:latin typeface="Arial"/>
                <a:cs typeface="Arial"/>
              </a:rPr>
              <a:t>AND</a:t>
            </a:r>
            <a:endParaRPr sz="882">
              <a:latin typeface="Arial"/>
              <a:cs typeface="Arial"/>
            </a:endParaRPr>
          </a:p>
          <a:p>
            <a:pPr marL="137279">
              <a:lnSpc>
                <a:spcPts val="882"/>
              </a:lnSpc>
            </a:pPr>
            <a:r>
              <a:rPr sz="882" dirty="0">
                <a:latin typeface="Arial"/>
                <a:cs typeface="Arial"/>
              </a:rPr>
              <a:t>bi-</a:t>
            </a:r>
            <a:r>
              <a:rPr sz="882" spc="-9" dirty="0">
                <a:latin typeface="Arial"/>
                <a:cs typeface="Arial"/>
              </a:rPr>
              <a:t>hemispheric</a:t>
            </a:r>
            <a:endParaRPr sz="882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56738" y="1985558"/>
            <a:ext cx="1683684" cy="866215"/>
          </a:xfrm>
          <a:custGeom>
            <a:avLst/>
            <a:gdLst/>
            <a:ahLst/>
            <a:cxnLst/>
            <a:rect l="l" t="t" r="r" b="b"/>
            <a:pathLst>
              <a:path w="1908175" h="981710">
                <a:moveTo>
                  <a:pt x="32118" y="956475"/>
                </a:moveTo>
                <a:lnTo>
                  <a:pt x="24930" y="949286"/>
                </a:lnTo>
                <a:lnTo>
                  <a:pt x="7188" y="949286"/>
                </a:lnTo>
                <a:lnTo>
                  <a:pt x="0" y="956475"/>
                </a:lnTo>
                <a:lnTo>
                  <a:pt x="0" y="974204"/>
                </a:lnTo>
                <a:lnTo>
                  <a:pt x="7188" y="981392"/>
                </a:lnTo>
                <a:lnTo>
                  <a:pt x="24930" y="981392"/>
                </a:lnTo>
                <a:lnTo>
                  <a:pt x="32118" y="974204"/>
                </a:lnTo>
                <a:lnTo>
                  <a:pt x="32118" y="965339"/>
                </a:lnTo>
                <a:lnTo>
                  <a:pt x="32118" y="956475"/>
                </a:lnTo>
                <a:close/>
              </a:path>
              <a:path w="1908175" h="981710">
                <a:moveTo>
                  <a:pt x="32118" y="673087"/>
                </a:moveTo>
                <a:lnTo>
                  <a:pt x="24930" y="665899"/>
                </a:lnTo>
                <a:lnTo>
                  <a:pt x="7188" y="665899"/>
                </a:lnTo>
                <a:lnTo>
                  <a:pt x="0" y="673087"/>
                </a:lnTo>
                <a:lnTo>
                  <a:pt x="0" y="690816"/>
                </a:lnTo>
                <a:lnTo>
                  <a:pt x="7188" y="698004"/>
                </a:lnTo>
                <a:lnTo>
                  <a:pt x="24930" y="698004"/>
                </a:lnTo>
                <a:lnTo>
                  <a:pt x="32118" y="690816"/>
                </a:lnTo>
                <a:lnTo>
                  <a:pt x="32118" y="681951"/>
                </a:lnTo>
                <a:lnTo>
                  <a:pt x="32118" y="673087"/>
                </a:lnTo>
                <a:close/>
              </a:path>
              <a:path w="1908175" h="981710">
                <a:moveTo>
                  <a:pt x="32118" y="496036"/>
                </a:moveTo>
                <a:lnTo>
                  <a:pt x="24930" y="488848"/>
                </a:lnTo>
                <a:lnTo>
                  <a:pt x="7188" y="488848"/>
                </a:lnTo>
                <a:lnTo>
                  <a:pt x="0" y="496036"/>
                </a:lnTo>
                <a:lnTo>
                  <a:pt x="0" y="513765"/>
                </a:lnTo>
                <a:lnTo>
                  <a:pt x="7188" y="520954"/>
                </a:lnTo>
                <a:lnTo>
                  <a:pt x="24930" y="520954"/>
                </a:lnTo>
                <a:lnTo>
                  <a:pt x="32118" y="513765"/>
                </a:lnTo>
                <a:lnTo>
                  <a:pt x="32118" y="504901"/>
                </a:lnTo>
                <a:lnTo>
                  <a:pt x="32118" y="496036"/>
                </a:lnTo>
                <a:close/>
              </a:path>
              <a:path w="1908175" h="981710">
                <a:moveTo>
                  <a:pt x="32118" y="339483"/>
                </a:moveTo>
                <a:lnTo>
                  <a:pt x="24930" y="332295"/>
                </a:lnTo>
                <a:lnTo>
                  <a:pt x="7188" y="332295"/>
                </a:lnTo>
                <a:lnTo>
                  <a:pt x="0" y="339483"/>
                </a:lnTo>
                <a:lnTo>
                  <a:pt x="0" y="357212"/>
                </a:lnTo>
                <a:lnTo>
                  <a:pt x="7188" y="364401"/>
                </a:lnTo>
                <a:lnTo>
                  <a:pt x="24930" y="364401"/>
                </a:lnTo>
                <a:lnTo>
                  <a:pt x="32118" y="357212"/>
                </a:lnTo>
                <a:lnTo>
                  <a:pt x="32118" y="348348"/>
                </a:lnTo>
                <a:lnTo>
                  <a:pt x="32118" y="339483"/>
                </a:lnTo>
                <a:close/>
              </a:path>
              <a:path w="1908175" h="981710">
                <a:moveTo>
                  <a:pt x="32118" y="170624"/>
                </a:moveTo>
                <a:lnTo>
                  <a:pt x="24930" y="163436"/>
                </a:lnTo>
                <a:lnTo>
                  <a:pt x="7188" y="163436"/>
                </a:lnTo>
                <a:lnTo>
                  <a:pt x="0" y="170624"/>
                </a:lnTo>
                <a:lnTo>
                  <a:pt x="0" y="188353"/>
                </a:lnTo>
                <a:lnTo>
                  <a:pt x="7188" y="195541"/>
                </a:lnTo>
                <a:lnTo>
                  <a:pt x="24930" y="195541"/>
                </a:lnTo>
                <a:lnTo>
                  <a:pt x="32118" y="188353"/>
                </a:lnTo>
                <a:lnTo>
                  <a:pt x="32118" y="179489"/>
                </a:lnTo>
                <a:lnTo>
                  <a:pt x="32118" y="170624"/>
                </a:lnTo>
                <a:close/>
              </a:path>
              <a:path w="1908175" h="981710">
                <a:moveTo>
                  <a:pt x="32118" y="7188"/>
                </a:moveTo>
                <a:lnTo>
                  <a:pt x="24930" y="0"/>
                </a:lnTo>
                <a:lnTo>
                  <a:pt x="7188" y="0"/>
                </a:lnTo>
                <a:lnTo>
                  <a:pt x="0" y="7188"/>
                </a:lnTo>
                <a:lnTo>
                  <a:pt x="0" y="24917"/>
                </a:lnTo>
                <a:lnTo>
                  <a:pt x="7188" y="32105"/>
                </a:lnTo>
                <a:lnTo>
                  <a:pt x="24930" y="32105"/>
                </a:lnTo>
                <a:lnTo>
                  <a:pt x="32118" y="24917"/>
                </a:lnTo>
                <a:lnTo>
                  <a:pt x="32118" y="16052"/>
                </a:lnTo>
                <a:lnTo>
                  <a:pt x="32118" y="7188"/>
                </a:lnTo>
                <a:close/>
              </a:path>
              <a:path w="1908175" h="981710">
                <a:moveTo>
                  <a:pt x="1907921" y="401929"/>
                </a:moveTo>
                <a:lnTo>
                  <a:pt x="1901240" y="395249"/>
                </a:lnTo>
                <a:lnTo>
                  <a:pt x="1884743" y="395249"/>
                </a:lnTo>
                <a:lnTo>
                  <a:pt x="1878063" y="401929"/>
                </a:lnTo>
                <a:lnTo>
                  <a:pt x="1878063" y="418414"/>
                </a:lnTo>
                <a:lnTo>
                  <a:pt x="1884743" y="425094"/>
                </a:lnTo>
                <a:lnTo>
                  <a:pt x="1901240" y="425094"/>
                </a:lnTo>
                <a:lnTo>
                  <a:pt x="1907921" y="418414"/>
                </a:lnTo>
                <a:lnTo>
                  <a:pt x="1907921" y="410171"/>
                </a:lnTo>
                <a:lnTo>
                  <a:pt x="1907921" y="401929"/>
                </a:lnTo>
                <a:close/>
              </a:path>
              <a:path w="1908175" h="981710">
                <a:moveTo>
                  <a:pt x="1907921" y="133845"/>
                </a:moveTo>
                <a:lnTo>
                  <a:pt x="1901240" y="127165"/>
                </a:lnTo>
                <a:lnTo>
                  <a:pt x="1884743" y="127165"/>
                </a:lnTo>
                <a:lnTo>
                  <a:pt x="1878063" y="133845"/>
                </a:lnTo>
                <a:lnTo>
                  <a:pt x="1878063" y="150329"/>
                </a:lnTo>
                <a:lnTo>
                  <a:pt x="1884743" y="157010"/>
                </a:lnTo>
                <a:lnTo>
                  <a:pt x="1901240" y="157010"/>
                </a:lnTo>
                <a:lnTo>
                  <a:pt x="1907921" y="150329"/>
                </a:lnTo>
                <a:lnTo>
                  <a:pt x="1907921" y="142087"/>
                </a:lnTo>
                <a:lnTo>
                  <a:pt x="1907921" y="133845"/>
                </a:lnTo>
                <a:close/>
              </a:path>
              <a:path w="1908175" h="981710">
                <a:moveTo>
                  <a:pt x="1907921" y="10731"/>
                </a:moveTo>
                <a:lnTo>
                  <a:pt x="1901240" y="4038"/>
                </a:lnTo>
                <a:lnTo>
                  <a:pt x="1884743" y="4038"/>
                </a:lnTo>
                <a:lnTo>
                  <a:pt x="1878063" y="10731"/>
                </a:lnTo>
                <a:lnTo>
                  <a:pt x="1878063" y="27216"/>
                </a:lnTo>
                <a:lnTo>
                  <a:pt x="1884743" y="33896"/>
                </a:lnTo>
                <a:lnTo>
                  <a:pt x="1901240" y="33896"/>
                </a:lnTo>
                <a:lnTo>
                  <a:pt x="1907921" y="27216"/>
                </a:lnTo>
                <a:lnTo>
                  <a:pt x="1907921" y="18973"/>
                </a:lnTo>
                <a:lnTo>
                  <a:pt x="1907921" y="10731"/>
                </a:lnTo>
                <a:close/>
              </a:path>
            </a:pathLst>
          </a:custGeom>
          <a:solidFill>
            <a:srgbClr val="E0024E"/>
          </a:solidFill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12" name="object 12"/>
          <p:cNvSpPr txBox="1"/>
          <p:nvPr/>
        </p:nvSpPr>
        <p:spPr>
          <a:xfrm>
            <a:off x="1860254" y="1753798"/>
            <a:ext cx="1022537" cy="902731"/>
          </a:xfrm>
          <a:prstGeom prst="rect">
            <a:avLst/>
          </a:prstGeom>
        </p:spPr>
        <p:txBody>
          <a:bodyPr vert="horz" wrap="square" lIns="0" tIns="22971" rIns="0" bIns="0" rtlCol="0">
            <a:spAutoFit/>
          </a:bodyPr>
          <a:lstStyle/>
          <a:p>
            <a:pPr marL="11206">
              <a:spcBef>
                <a:spcPts val="180"/>
              </a:spcBef>
            </a:pPr>
            <a:r>
              <a:rPr sz="882" b="1" dirty="0">
                <a:latin typeface="Arial"/>
                <a:cs typeface="Arial"/>
              </a:rPr>
              <a:t>Clinical </a:t>
            </a:r>
            <a:r>
              <a:rPr sz="882" b="1" spc="-9" dirty="0">
                <a:latin typeface="Arial"/>
                <a:cs typeface="Arial"/>
              </a:rPr>
              <a:t>Findings</a:t>
            </a:r>
            <a:endParaRPr sz="882" dirty="0">
              <a:latin typeface="Arial"/>
              <a:cs typeface="Arial"/>
            </a:endParaRPr>
          </a:p>
          <a:p>
            <a:pPr marL="101419">
              <a:lnSpc>
                <a:spcPts val="997"/>
              </a:lnSpc>
              <a:spcBef>
                <a:spcPts val="88"/>
              </a:spcBef>
            </a:pPr>
            <a:r>
              <a:rPr sz="882" dirty="0">
                <a:latin typeface="Arial"/>
                <a:cs typeface="Arial"/>
              </a:rPr>
              <a:t>GCS </a:t>
            </a:r>
            <a:r>
              <a:rPr sz="882" spc="-22" dirty="0">
                <a:latin typeface="Arial"/>
                <a:cs typeface="Arial"/>
              </a:rPr>
              <a:t>≤12</a:t>
            </a:r>
            <a:endParaRPr sz="882" dirty="0">
              <a:latin typeface="Arial"/>
              <a:cs typeface="Arial"/>
            </a:endParaRPr>
          </a:p>
          <a:p>
            <a:pPr marL="113746" marR="4483">
              <a:lnSpc>
                <a:spcPts val="882"/>
              </a:lnSpc>
              <a:spcBef>
                <a:spcPts val="119"/>
              </a:spcBef>
            </a:pPr>
            <a:r>
              <a:rPr sz="882" spc="-9" dirty="0">
                <a:latin typeface="Arial"/>
                <a:cs typeface="Arial"/>
              </a:rPr>
              <a:t>Anticoagulation</a:t>
            </a:r>
            <a:r>
              <a:rPr sz="882" spc="71" dirty="0">
                <a:latin typeface="Arial"/>
                <a:cs typeface="Arial"/>
              </a:rPr>
              <a:t> </a:t>
            </a:r>
            <a:r>
              <a:rPr sz="882" spc="-22" dirty="0">
                <a:latin typeface="Arial"/>
                <a:cs typeface="Arial"/>
              </a:rPr>
              <a:t>or </a:t>
            </a:r>
            <a:r>
              <a:rPr sz="882" spc="-9" dirty="0">
                <a:latin typeface="Arial"/>
                <a:cs typeface="Arial"/>
              </a:rPr>
              <a:t>antiplatelet</a:t>
            </a:r>
            <a:endParaRPr sz="882" dirty="0">
              <a:latin typeface="Arial"/>
              <a:cs typeface="Arial"/>
            </a:endParaRPr>
          </a:p>
          <a:p>
            <a:pPr marL="113746" marR="154089">
              <a:lnSpc>
                <a:spcPts val="882"/>
              </a:lnSpc>
              <a:spcBef>
                <a:spcPts val="146"/>
              </a:spcBef>
            </a:pPr>
            <a:r>
              <a:rPr sz="882" spc="-9" dirty="0">
                <a:latin typeface="Arial"/>
                <a:cs typeface="Arial"/>
              </a:rPr>
              <a:t>Non-accidental </a:t>
            </a:r>
            <a:r>
              <a:rPr sz="882" dirty="0">
                <a:latin typeface="Arial"/>
                <a:cs typeface="Arial"/>
              </a:rPr>
              <a:t>trauma</a:t>
            </a:r>
            <a:r>
              <a:rPr sz="882" spc="-22" dirty="0">
                <a:latin typeface="Arial"/>
                <a:cs typeface="Arial"/>
              </a:rPr>
              <a:t> </a:t>
            </a:r>
            <a:r>
              <a:rPr sz="882" spc="-9" dirty="0">
                <a:latin typeface="Arial"/>
                <a:cs typeface="Arial"/>
              </a:rPr>
              <a:t>(NAT) mechanism</a:t>
            </a:r>
            <a:endParaRPr sz="882" dirty="0">
              <a:latin typeface="Arial"/>
              <a:cs typeface="Arial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3157493" y="2131923"/>
            <a:ext cx="3648075" cy="117662"/>
            <a:chOff x="3578491" y="2263780"/>
            <a:chExt cx="4134485" cy="133350"/>
          </a:xfrm>
        </p:grpSpPr>
        <p:sp>
          <p:nvSpPr>
            <p:cNvPr id="14" name="object 14"/>
            <p:cNvSpPr/>
            <p:nvPr/>
          </p:nvSpPr>
          <p:spPr>
            <a:xfrm>
              <a:off x="3588016" y="2330273"/>
              <a:ext cx="434975" cy="0"/>
            </a:xfrm>
            <a:custGeom>
              <a:avLst/>
              <a:gdLst/>
              <a:ahLst/>
              <a:cxnLst/>
              <a:rect l="l" t="t" r="r" b="b"/>
              <a:pathLst>
                <a:path w="434975">
                  <a:moveTo>
                    <a:pt x="0" y="0"/>
                  </a:moveTo>
                  <a:lnTo>
                    <a:pt x="434454" y="0"/>
                  </a:lnTo>
                </a:path>
              </a:pathLst>
            </a:custGeom>
            <a:ln w="19050">
              <a:solidFill>
                <a:srgbClr val="757678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15" name="object 15"/>
            <p:cNvSpPr/>
            <p:nvPr/>
          </p:nvSpPr>
          <p:spPr>
            <a:xfrm>
              <a:off x="4003018" y="2263783"/>
              <a:ext cx="115570" cy="133350"/>
            </a:xfrm>
            <a:custGeom>
              <a:avLst/>
              <a:gdLst/>
              <a:ahLst/>
              <a:cxnLst/>
              <a:rect l="l" t="t" r="r" b="b"/>
              <a:pathLst>
                <a:path w="115570" h="133350">
                  <a:moveTo>
                    <a:pt x="0" y="0"/>
                  </a:moveTo>
                  <a:lnTo>
                    <a:pt x="0" y="132981"/>
                  </a:lnTo>
                  <a:lnTo>
                    <a:pt x="115150" y="664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57678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16" name="object 16"/>
            <p:cNvSpPr/>
            <p:nvPr/>
          </p:nvSpPr>
          <p:spPr>
            <a:xfrm>
              <a:off x="7009066" y="2330273"/>
              <a:ext cx="694055" cy="0"/>
            </a:xfrm>
            <a:custGeom>
              <a:avLst/>
              <a:gdLst/>
              <a:ahLst/>
              <a:cxnLst/>
              <a:rect l="l" t="t" r="r" b="b"/>
              <a:pathLst>
                <a:path w="694054">
                  <a:moveTo>
                    <a:pt x="694054" y="0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rgbClr val="757678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17" name="object 17"/>
            <p:cNvSpPr/>
            <p:nvPr/>
          </p:nvSpPr>
          <p:spPr>
            <a:xfrm>
              <a:off x="6913371" y="2263780"/>
              <a:ext cx="115570" cy="133350"/>
            </a:xfrm>
            <a:custGeom>
              <a:avLst/>
              <a:gdLst/>
              <a:ahLst/>
              <a:cxnLst/>
              <a:rect l="l" t="t" r="r" b="b"/>
              <a:pathLst>
                <a:path w="115570" h="133350">
                  <a:moveTo>
                    <a:pt x="115150" y="0"/>
                  </a:moveTo>
                  <a:lnTo>
                    <a:pt x="0" y="66497"/>
                  </a:lnTo>
                  <a:lnTo>
                    <a:pt x="115150" y="132981"/>
                  </a:lnTo>
                  <a:lnTo>
                    <a:pt x="115150" y="0"/>
                  </a:lnTo>
                  <a:close/>
                </a:path>
              </a:pathLst>
            </a:custGeom>
            <a:solidFill>
              <a:srgbClr val="757678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3239518" y="2010307"/>
            <a:ext cx="247090" cy="14705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882" b="1" spc="-22" dirty="0">
                <a:latin typeface="Arial"/>
                <a:cs typeface="Arial"/>
              </a:rPr>
              <a:t>YES</a:t>
            </a:r>
            <a:endParaRPr sz="882">
              <a:latin typeface="Arial"/>
              <a:cs typeface="Arial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3157492" y="3788959"/>
            <a:ext cx="476250" cy="117662"/>
            <a:chOff x="3578491" y="4141754"/>
            <a:chExt cx="539750" cy="133350"/>
          </a:xfrm>
        </p:grpSpPr>
        <p:sp>
          <p:nvSpPr>
            <p:cNvPr id="20" name="object 20"/>
            <p:cNvSpPr/>
            <p:nvPr/>
          </p:nvSpPr>
          <p:spPr>
            <a:xfrm>
              <a:off x="3588016" y="4208244"/>
              <a:ext cx="434975" cy="0"/>
            </a:xfrm>
            <a:custGeom>
              <a:avLst/>
              <a:gdLst/>
              <a:ahLst/>
              <a:cxnLst/>
              <a:rect l="l" t="t" r="r" b="b"/>
              <a:pathLst>
                <a:path w="434975">
                  <a:moveTo>
                    <a:pt x="0" y="0"/>
                  </a:moveTo>
                  <a:lnTo>
                    <a:pt x="434454" y="0"/>
                  </a:lnTo>
                </a:path>
              </a:pathLst>
            </a:custGeom>
            <a:ln w="19050">
              <a:solidFill>
                <a:srgbClr val="757678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21" name="object 21"/>
            <p:cNvSpPr/>
            <p:nvPr/>
          </p:nvSpPr>
          <p:spPr>
            <a:xfrm>
              <a:off x="4003018" y="4141754"/>
              <a:ext cx="115570" cy="133350"/>
            </a:xfrm>
            <a:custGeom>
              <a:avLst/>
              <a:gdLst/>
              <a:ahLst/>
              <a:cxnLst/>
              <a:rect l="l" t="t" r="r" b="b"/>
              <a:pathLst>
                <a:path w="115570" h="133350">
                  <a:moveTo>
                    <a:pt x="0" y="0"/>
                  </a:moveTo>
                  <a:lnTo>
                    <a:pt x="0" y="132981"/>
                  </a:lnTo>
                  <a:lnTo>
                    <a:pt x="115150" y="664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57678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3239518" y="3671152"/>
            <a:ext cx="247090" cy="14705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882" b="1" spc="-22" dirty="0">
                <a:latin typeface="Arial"/>
                <a:cs typeface="Arial"/>
              </a:rPr>
              <a:t>YES</a:t>
            </a:r>
            <a:endParaRPr sz="882">
              <a:latin typeface="Arial"/>
              <a:cs typeface="Arial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3659644" y="1712020"/>
            <a:ext cx="2407024" cy="974351"/>
            <a:chOff x="4147597" y="1787889"/>
            <a:chExt cx="2727960" cy="1104265"/>
          </a:xfrm>
        </p:grpSpPr>
        <p:sp>
          <p:nvSpPr>
            <p:cNvPr id="24" name="object 24"/>
            <p:cNvSpPr/>
            <p:nvPr/>
          </p:nvSpPr>
          <p:spPr>
            <a:xfrm>
              <a:off x="4166647" y="2006201"/>
              <a:ext cx="2688590" cy="866775"/>
            </a:xfrm>
            <a:custGeom>
              <a:avLst/>
              <a:gdLst/>
              <a:ahLst/>
              <a:cxnLst/>
              <a:rect l="l" t="t" r="r" b="b"/>
              <a:pathLst>
                <a:path w="2688590" h="866775">
                  <a:moveTo>
                    <a:pt x="2587713" y="866457"/>
                  </a:moveTo>
                  <a:lnTo>
                    <a:pt x="100850" y="866457"/>
                  </a:lnTo>
                  <a:lnTo>
                    <a:pt x="61593" y="858532"/>
                  </a:lnTo>
                  <a:lnTo>
                    <a:pt x="29537" y="836920"/>
                  </a:lnTo>
                  <a:lnTo>
                    <a:pt x="7924" y="804864"/>
                  </a:lnTo>
                  <a:lnTo>
                    <a:pt x="0" y="765606"/>
                  </a:lnTo>
                  <a:lnTo>
                    <a:pt x="0" y="0"/>
                  </a:lnTo>
                  <a:lnTo>
                    <a:pt x="2688564" y="0"/>
                  </a:lnTo>
                  <a:lnTo>
                    <a:pt x="2688564" y="765606"/>
                  </a:lnTo>
                  <a:lnTo>
                    <a:pt x="2680639" y="804864"/>
                  </a:lnTo>
                  <a:lnTo>
                    <a:pt x="2659027" y="836920"/>
                  </a:lnTo>
                  <a:lnTo>
                    <a:pt x="2626971" y="858532"/>
                  </a:lnTo>
                  <a:lnTo>
                    <a:pt x="2587713" y="866457"/>
                  </a:lnTo>
                  <a:close/>
                </a:path>
              </a:pathLst>
            </a:custGeom>
            <a:ln w="38099">
              <a:solidFill>
                <a:srgbClr val="E0024E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25" name="object 25"/>
            <p:cNvSpPr/>
            <p:nvPr/>
          </p:nvSpPr>
          <p:spPr>
            <a:xfrm>
              <a:off x="4149200" y="1787889"/>
              <a:ext cx="2726690" cy="478790"/>
            </a:xfrm>
            <a:custGeom>
              <a:avLst/>
              <a:gdLst/>
              <a:ahLst/>
              <a:cxnLst/>
              <a:rect l="l" t="t" r="r" b="b"/>
              <a:pathLst>
                <a:path w="2726690" h="478789">
                  <a:moveTo>
                    <a:pt x="2643771" y="0"/>
                  </a:moveTo>
                  <a:lnTo>
                    <a:pt x="82410" y="0"/>
                  </a:lnTo>
                  <a:lnTo>
                    <a:pt x="50336" y="6475"/>
                  </a:lnTo>
                  <a:lnTo>
                    <a:pt x="24141" y="24136"/>
                  </a:lnTo>
                  <a:lnTo>
                    <a:pt x="6477" y="50331"/>
                  </a:lnTo>
                  <a:lnTo>
                    <a:pt x="0" y="82410"/>
                  </a:lnTo>
                  <a:lnTo>
                    <a:pt x="0" y="478777"/>
                  </a:lnTo>
                  <a:lnTo>
                    <a:pt x="2726181" y="478777"/>
                  </a:lnTo>
                  <a:lnTo>
                    <a:pt x="2726181" y="82410"/>
                  </a:lnTo>
                  <a:lnTo>
                    <a:pt x="2719706" y="50331"/>
                  </a:lnTo>
                  <a:lnTo>
                    <a:pt x="2702045" y="24136"/>
                  </a:lnTo>
                  <a:lnTo>
                    <a:pt x="2675850" y="6475"/>
                  </a:lnTo>
                  <a:lnTo>
                    <a:pt x="2643771" y="0"/>
                  </a:lnTo>
                  <a:close/>
                </a:path>
              </a:pathLst>
            </a:custGeom>
            <a:solidFill>
              <a:srgbClr val="E0024E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4562129" y="1737569"/>
            <a:ext cx="614643" cy="348700"/>
          </a:xfrm>
          <a:prstGeom prst="rect">
            <a:avLst/>
          </a:prstGeom>
        </p:spPr>
        <p:txBody>
          <a:bodyPr vert="horz" wrap="square" lIns="0" tIns="15128" rIns="0" bIns="0" rtlCol="0">
            <a:spAutoFit/>
          </a:bodyPr>
          <a:lstStyle/>
          <a:p>
            <a:pPr marL="51549">
              <a:lnSpc>
                <a:spcPts val="1350"/>
              </a:lnSpc>
              <a:spcBef>
                <a:spcPts val="119"/>
              </a:spcBef>
            </a:pPr>
            <a:r>
              <a:rPr sz="1147" b="1" dirty="0">
                <a:solidFill>
                  <a:srgbClr val="FFFFFF"/>
                </a:solidFill>
                <a:latin typeface="Arial"/>
                <a:cs typeface="Arial"/>
              </a:rPr>
              <a:t>kBIG</a:t>
            </a:r>
            <a:r>
              <a:rPr sz="1147" b="1" spc="62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147" b="1" spc="-44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endParaRPr sz="1147">
              <a:latin typeface="Arial"/>
              <a:cs typeface="Arial"/>
            </a:endParaRPr>
          </a:p>
          <a:p>
            <a:pPr marL="11206">
              <a:lnSpc>
                <a:spcPts val="1191"/>
              </a:lnSpc>
            </a:pPr>
            <a:r>
              <a:rPr sz="1015" b="1" dirty="0">
                <a:solidFill>
                  <a:srgbClr val="FFFFFF"/>
                </a:solidFill>
                <a:latin typeface="Arial"/>
                <a:cs typeface="Arial"/>
              </a:rPr>
              <a:t>High</a:t>
            </a:r>
            <a:r>
              <a:rPr sz="1015" b="1" spc="-3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15" b="1" spc="-18" dirty="0">
                <a:solidFill>
                  <a:srgbClr val="FFFFFF"/>
                </a:solidFill>
                <a:latin typeface="Arial"/>
                <a:cs typeface="Arial"/>
              </a:rPr>
              <a:t>Risk</a:t>
            </a:r>
            <a:endParaRPr sz="1015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786406" y="2240312"/>
            <a:ext cx="2121834" cy="264779"/>
          </a:xfrm>
          <a:prstGeom prst="rect">
            <a:avLst/>
          </a:prstGeom>
        </p:spPr>
        <p:txBody>
          <a:bodyPr vert="horz" wrap="square" lIns="0" tIns="33618" rIns="0" bIns="0" rtlCol="0">
            <a:spAutoFit/>
          </a:bodyPr>
          <a:lstStyle/>
          <a:p>
            <a:pPr marL="11206" marR="4483">
              <a:lnSpc>
                <a:spcPts val="882"/>
              </a:lnSpc>
              <a:spcBef>
                <a:spcPts val="265"/>
              </a:spcBef>
            </a:pPr>
            <a:r>
              <a:rPr sz="882" dirty="0">
                <a:latin typeface="Arial"/>
                <a:cs typeface="Arial"/>
              </a:rPr>
              <a:t>Transfer</a:t>
            </a:r>
            <a:r>
              <a:rPr sz="882" spc="-4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/</a:t>
            </a:r>
            <a:r>
              <a:rPr sz="882" spc="-4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Admit to</a:t>
            </a:r>
            <a:r>
              <a:rPr sz="882" spc="-4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pediatric</a:t>
            </a:r>
            <a:r>
              <a:rPr sz="882" spc="-4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trauma </a:t>
            </a:r>
            <a:r>
              <a:rPr sz="882" spc="-9" dirty="0">
                <a:latin typeface="Arial"/>
                <a:cs typeface="Arial"/>
              </a:rPr>
              <a:t>center </a:t>
            </a:r>
            <a:r>
              <a:rPr sz="882" dirty="0">
                <a:latin typeface="Arial"/>
                <a:cs typeface="Arial"/>
              </a:rPr>
              <a:t>with</a:t>
            </a:r>
            <a:r>
              <a:rPr sz="882" spc="-22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neurosurgery</a:t>
            </a:r>
            <a:r>
              <a:rPr sz="882" spc="-22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consultation</a:t>
            </a:r>
            <a:r>
              <a:rPr sz="882" spc="-18" dirty="0">
                <a:latin typeface="Arial"/>
                <a:cs typeface="Arial"/>
              </a:rPr>
              <a:t> </a:t>
            </a:r>
            <a:r>
              <a:rPr sz="882" spc="-9" dirty="0">
                <a:latin typeface="Arial"/>
                <a:cs typeface="Arial"/>
              </a:rPr>
              <a:t>available</a:t>
            </a:r>
            <a:endParaRPr sz="882" dirty="0">
              <a:latin typeface="Arial"/>
              <a:cs typeface="Arial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3157492" y="5285541"/>
            <a:ext cx="476250" cy="117662"/>
            <a:chOff x="3578491" y="5837880"/>
            <a:chExt cx="539750" cy="133350"/>
          </a:xfrm>
        </p:grpSpPr>
        <p:sp>
          <p:nvSpPr>
            <p:cNvPr id="29" name="object 29"/>
            <p:cNvSpPr/>
            <p:nvPr/>
          </p:nvSpPr>
          <p:spPr>
            <a:xfrm>
              <a:off x="3588016" y="5904369"/>
              <a:ext cx="434975" cy="0"/>
            </a:xfrm>
            <a:custGeom>
              <a:avLst/>
              <a:gdLst/>
              <a:ahLst/>
              <a:cxnLst/>
              <a:rect l="l" t="t" r="r" b="b"/>
              <a:pathLst>
                <a:path w="434975">
                  <a:moveTo>
                    <a:pt x="0" y="0"/>
                  </a:moveTo>
                  <a:lnTo>
                    <a:pt x="434454" y="0"/>
                  </a:lnTo>
                </a:path>
              </a:pathLst>
            </a:custGeom>
            <a:ln w="19050">
              <a:solidFill>
                <a:srgbClr val="757678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30" name="object 30"/>
            <p:cNvSpPr/>
            <p:nvPr/>
          </p:nvSpPr>
          <p:spPr>
            <a:xfrm>
              <a:off x="4003018" y="5837880"/>
              <a:ext cx="115570" cy="133350"/>
            </a:xfrm>
            <a:custGeom>
              <a:avLst/>
              <a:gdLst/>
              <a:ahLst/>
              <a:cxnLst/>
              <a:rect l="l" t="t" r="r" b="b"/>
              <a:pathLst>
                <a:path w="115570" h="133350">
                  <a:moveTo>
                    <a:pt x="0" y="0"/>
                  </a:moveTo>
                  <a:lnTo>
                    <a:pt x="0" y="132981"/>
                  </a:lnTo>
                  <a:lnTo>
                    <a:pt x="115150" y="664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57678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3239518" y="5179843"/>
            <a:ext cx="247090" cy="14705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882" b="1" spc="-22" dirty="0">
                <a:latin typeface="Arial"/>
                <a:cs typeface="Arial"/>
              </a:rPr>
              <a:t>YES</a:t>
            </a:r>
            <a:endParaRPr sz="882">
              <a:latin typeface="Arial"/>
              <a:cs typeface="Arial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3157492" y="6582059"/>
            <a:ext cx="476250" cy="117662"/>
            <a:chOff x="3578491" y="7307267"/>
            <a:chExt cx="539750" cy="133350"/>
          </a:xfrm>
        </p:grpSpPr>
        <p:sp>
          <p:nvSpPr>
            <p:cNvPr id="33" name="object 33"/>
            <p:cNvSpPr/>
            <p:nvPr/>
          </p:nvSpPr>
          <p:spPr>
            <a:xfrm>
              <a:off x="3588016" y="7373757"/>
              <a:ext cx="434975" cy="0"/>
            </a:xfrm>
            <a:custGeom>
              <a:avLst/>
              <a:gdLst/>
              <a:ahLst/>
              <a:cxnLst/>
              <a:rect l="l" t="t" r="r" b="b"/>
              <a:pathLst>
                <a:path w="434975">
                  <a:moveTo>
                    <a:pt x="0" y="0"/>
                  </a:moveTo>
                  <a:lnTo>
                    <a:pt x="434454" y="0"/>
                  </a:lnTo>
                </a:path>
              </a:pathLst>
            </a:custGeom>
            <a:ln w="19050">
              <a:solidFill>
                <a:srgbClr val="757678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34" name="object 34"/>
            <p:cNvSpPr/>
            <p:nvPr/>
          </p:nvSpPr>
          <p:spPr>
            <a:xfrm>
              <a:off x="4003018" y="7307267"/>
              <a:ext cx="115570" cy="133350"/>
            </a:xfrm>
            <a:custGeom>
              <a:avLst/>
              <a:gdLst/>
              <a:ahLst/>
              <a:cxnLst/>
              <a:rect l="l" t="t" r="r" b="b"/>
              <a:pathLst>
                <a:path w="115570" h="133350">
                  <a:moveTo>
                    <a:pt x="0" y="0"/>
                  </a:moveTo>
                  <a:lnTo>
                    <a:pt x="0" y="132981"/>
                  </a:lnTo>
                  <a:lnTo>
                    <a:pt x="115150" y="664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57678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3239518" y="6473235"/>
            <a:ext cx="247090" cy="14705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882" b="1" spc="-22" dirty="0">
                <a:latin typeface="Arial"/>
                <a:cs typeface="Arial"/>
              </a:rPr>
              <a:t>YES</a:t>
            </a:r>
            <a:endParaRPr sz="882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839467" y="6206429"/>
            <a:ext cx="1629335" cy="191799"/>
          </a:xfrm>
          <a:prstGeom prst="rect">
            <a:avLst/>
          </a:prstGeom>
        </p:spPr>
        <p:txBody>
          <a:bodyPr vert="horz" wrap="square" lIns="0" tIns="15128" rIns="0" bIns="0" rtlCol="0">
            <a:spAutoFit/>
          </a:bodyPr>
          <a:lstStyle/>
          <a:p>
            <a:pPr marL="11206">
              <a:spcBef>
                <a:spcPts val="119"/>
              </a:spcBef>
            </a:pPr>
            <a:r>
              <a:rPr sz="1147" b="1" dirty="0">
                <a:solidFill>
                  <a:srgbClr val="FFFFFF"/>
                </a:solidFill>
                <a:latin typeface="Arial"/>
                <a:cs typeface="Arial"/>
              </a:rPr>
              <a:t>Isolated</a:t>
            </a:r>
            <a:r>
              <a:rPr sz="1147" b="1" spc="7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147" b="1" dirty="0">
                <a:solidFill>
                  <a:srgbClr val="FFFFFF"/>
                </a:solidFill>
                <a:latin typeface="Arial"/>
                <a:cs typeface="Arial"/>
              </a:rPr>
              <a:t>Skull</a:t>
            </a:r>
            <a:r>
              <a:rPr sz="1147" b="1" spc="7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147" b="1" spc="-9" dirty="0">
                <a:solidFill>
                  <a:srgbClr val="FFFFFF"/>
                </a:solidFill>
                <a:latin typeface="Arial"/>
                <a:cs typeface="Arial"/>
              </a:rPr>
              <a:t>Fracture</a:t>
            </a:r>
            <a:endParaRPr sz="1147">
              <a:latin typeface="Arial"/>
              <a:cs typeface="Arial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2046748" y="6720503"/>
            <a:ext cx="26894" cy="26894"/>
          </a:xfrm>
          <a:custGeom>
            <a:avLst/>
            <a:gdLst/>
            <a:ahLst/>
            <a:cxnLst/>
            <a:rect l="l" t="t" r="r" b="b"/>
            <a:pathLst>
              <a:path w="30480" h="30479">
                <a:moveTo>
                  <a:pt x="23177" y="0"/>
                </a:moveTo>
                <a:lnTo>
                  <a:pt x="6680" y="0"/>
                </a:lnTo>
                <a:lnTo>
                  <a:pt x="0" y="6680"/>
                </a:lnTo>
                <a:lnTo>
                  <a:pt x="0" y="23164"/>
                </a:lnTo>
                <a:lnTo>
                  <a:pt x="6680" y="29857"/>
                </a:lnTo>
                <a:lnTo>
                  <a:pt x="23177" y="29857"/>
                </a:lnTo>
                <a:lnTo>
                  <a:pt x="29857" y="23164"/>
                </a:lnTo>
                <a:lnTo>
                  <a:pt x="29857" y="14922"/>
                </a:lnTo>
                <a:lnTo>
                  <a:pt x="29857" y="6680"/>
                </a:lnTo>
                <a:lnTo>
                  <a:pt x="23177" y="0"/>
                </a:lnTo>
                <a:close/>
              </a:path>
            </a:pathLst>
          </a:custGeom>
          <a:solidFill>
            <a:srgbClr val="008BD2"/>
          </a:solidFill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43" name="object 43"/>
          <p:cNvSpPr txBox="1"/>
          <p:nvPr/>
        </p:nvSpPr>
        <p:spPr>
          <a:xfrm>
            <a:off x="1967831" y="6513024"/>
            <a:ext cx="919443" cy="282800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882" b="1" dirty="0">
                <a:latin typeface="Arial"/>
                <a:cs typeface="Arial"/>
              </a:rPr>
              <a:t>Clinical </a:t>
            </a:r>
            <a:r>
              <a:rPr sz="882" b="1" spc="-9" dirty="0">
                <a:latin typeface="Arial"/>
                <a:cs typeface="Arial"/>
              </a:rPr>
              <a:t>Findings</a:t>
            </a:r>
            <a:endParaRPr sz="882">
              <a:latin typeface="Arial"/>
              <a:cs typeface="Arial"/>
            </a:endParaRPr>
          </a:p>
          <a:p>
            <a:pPr marL="141762">
              <a:spcBef>
                <a:spcPts val="44"/>
              </a:spcBef>
            </a:pPr>
            <a:r>
              <a:rPr sz="882" dirty="0">
                <a:latin typeface="Arial"/>
                <a:cs typeface="Arial"/>
              </a:rPr>
              <a:t>GCS </a:t>
            </a:r>
            <a:r>
              <a:rPr sz="882" spc="-22" dirty="0">
                <a:latin typeface="Arial"/>
                <a:cs typeface="Arial"/>
              </a:rPr>
              <a:t>15</a:t>
            </a:r>
            <a:endParaRPr sz="882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83967" y="6513024"/>
            <a:ext cx="1236569" cy="282800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882" b="1" dirty="0">
                <a:latin typeface="Arial"/>
                <a:cs typeface="Arial"/>
              </a:rPr>
              <a:t>Radiographic</a:t>
            </a:r>
            <a:r>
              <a:rPr sz="882" b="1" spc="-49" dirty="0">
                <a:latin typeface="Arial"/>
                <a:cs typeface="Arial"/>
              </a:rPr>
              <a:t> </a:t>
            </a:r>
            <a:r>
              <a:rPr sz="882" b="1" spc="-9" dirty="0">
                <a:latin typeface="Arial"/>
                <a:cs typeface="Arial"/>
              </a:rPr>
              <a:t>Findings</a:t>
            </a:r>
            <a:endParaRPr sz="882" dirty="0">
              <a:latin typeface="Arial"/>
              <a:cs typeface="Arial"/>
            </a:endParaRPr>
          </a:p>
          <a:p>
            <a:pPr marL="135598">
              <a:spcBef>
                <a:spcPts val="44"/>
              </a:spcBef>
            </a:pPr>
            <a:r>
              <a:rPr sz="882" dirty="0">
                <a:latin typeface="Arial"/>
                <a:cs typeface="Arial"/>
              </a:rPr>
              <a:t>No</a:t>
            </a:r>
            <a:r>
              <a:rPr sz="882" spc="-4" dirty="0">
                <a:latin typeface="Arial"/>
                <a:cs typeface="Arial"/>
              </a:rPr>
              <a:t> </a:t>
            </a:r>
            <a:r>
              <a:rPr sz="882" spc="-22" dirty="0">
                <a:latin typeface="Arial"/>
                <a:cs typeface="Arial"/>
              </a:rPr>
              <a:t>ICH</a:t>
            </a:r>
            <a:endParaRPr sz="882" dirty="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300321" y="6809672"/>
            <a:ext cx="1726266" cy="264779"/>
          </a:xfrm>
          <a:prstGeom prst="rect">
            <a:avLst/>
          </a:prstGeom>
        </p:spPr>
        <p:txBody>
          <a:bodyPr vert="horz" wrap="square" lIns="0" tIns="33618" rIns="0" bIns="0" rtlCol="0">
            <a:spAutoFit/>
          </a:bodyPr>
          <a:lstStyle/>
          <a:p>
            <a:pPr marL="11206" marR="4483" indent="-560">
              <a:lnSpc>
                <a:spcPts val="882"/>
              </a:lnSpc>
              <a:spcBef>
                <a:spcPts val="265"/>
              </a:spcBef>
            </a:pPr>
            <a:r>
              <a:rPr sz="882" spc="-9" dirty="0">
                <a:latin typeface="Arial"/>
                <a:cs typeface="Arial"/>
              </a:rPr>
              <a:t>Non-</a:t>
            </a:r>
            <a:r>
              <a:rPr sz="882" dirty="0">
                <a:latin typeface="Arial"/>
                <a:cs typeface="Arial"/>
              </a:rPr>
              <a:t>displaced</a:t>
            </a:r>
            <a:r>
              <a:rPr sz="882" spc="-31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skull</a:t>
            </a:r>
            <a:r>
              <a:rPr sz="882" spc="-22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fracture</a:t>
            </a:r>
            <a:r>
              <a:rPr sz="882" spc="-22" dirty="0">
                <a:latin typeface="Arial"/>
                <a:cs typeface="Arial"/>
              </a:rPr>
              <a:t> or </a:t>
            </a:r>
            <a:r>
              <a:rPr sz="882" dirty="0">
                <a:latin typeface="Arial"/>
                <a:cs typeface="Arial"/>
              </a:rPr>
              <a:t>mildly</a:t>
            </a:r>
            <a:r>
              <a:rPr sz="882" spc="-13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displaced</a:t>
            </a:r>
            <a:r>
              <a:rPr sz="882" spc="-13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&lt;</a:t>
            </a:r>
            <a:r>
              <a:rPr sz="882" spc="-9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1</a:t>
            </a:r>
            <a:r>
              <a:rPr sz="882" spc="-13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cranium</a:t>
            </a:r>
            <a:r>
              <a:rPr sz="882" spc="-13" dirty="0">
                <a:latin typeface="Arial"/>
                <a:cs typeface="Arial"/>
              </a:rPr>
              <a:t> </a:t>
            </a:r>
            <a:r>
              <a:rPr sz="882" spc="-9" dirty="0">
                <a:latin typeface="Arial"/>
                <a:cs typeface="Arial"/>
              </a:rPr>
              <a:t>width</a:t>
            </a:r>
            <a:endParaRPr sz="882" dirty="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6106536" y="6345973"/>
            <a:ext cx="658346" cy="253455"/>
          </a:xfrm>
          <a:prstGeom prst="rect">
            <a:avLst/>
          </a:prstGeom>
        </p:spPr>
        <p:txBody>
          <a:bodyPr vert="horz" wrap="square" lIns="0" tIns="38660" rIns="0" bIns="0" rtlCol="0">
            <a:spAutoFit/>
          </a:bodyPr>
          <a:lstStyle/>
          <a:p>
            <a:pPr marL="20172" marR="4483" indent="-9526">
              <a:lnSpc>
                <a:spcPct val="79300"/>
              </a:lnSpc>
              <a:spcBef>
                <a:spcPts val="304"/>
              </a:spcBef>
            </a:pPr>
            <a:r>
              <a:rPr sz="882" dirty="0">
                <a:latin typeface="Arial"/>
                <a:cs typeface="Arial"/>
              </a:rPr>
              <a:t>If</a:t>
            </a:r>
            <a:r>
              <a:rPr sz="882" spc="4" dirty="0">
                <a:latin typeface="Arial"/>
                <a:cs typeface="Arial"/>
              </a:rPr>
              <a:t> </a:t>
            </a:r>
            <a:r>
              <a:rPr sz="882" spc="-9" dirty="0">
                <a:latin typeface="Arial"/>
                <a:cs typeface="Arial"/>
              </a:rPr>
              <a:t>worsening: </a:t>
            </a:r>
            <a:r>
              <a:rPr sz="882" dirty="0">
                <a:latin typeface="Arial"/>
                <a:cs typeface="Arial"/>
              </a:rPr>
              <a:t>neuro</a:t>
            </a:r>
            <a:r>
              <a:rPr sz="882" spc="-26" dirty="0">
                <a:latin typeface="Arial"/>
                <a:cs typeface="Arial"/>
              </a:rPr>
              <a:t> </a:t>
            </a:r>
            <a:r>
              <a:rPr sz="882" spc="-18" dirty="0">
                <a:latin typeface="Arial"/>
                <a:cs typeface="Arial"/>
              </a:rPr>
              <a:t>exam</a:t>
            </a:r>
            <a:endParaRPr sz="882">
              <a:latin typeface="Arial"/>
              <a:cs typeface="Arial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6058833" y="5344208"/>
            <a:ext cx="733985" cy="0"/>
          </a:xfrm>
          <a:custGeom>
            <a:avLst/>
            <a:gdLst/>
            <a:ahLst/>
            <a:cxnLst/>
            <a:rect l="l" t="t" r="r" b="b"/>
            <a:pathLst>
              <a:path w="831850">
                <a:moveTo>
                  <a:pt x="0" y="0"/>
                </a:moveTo>
                <a:lnTo>
                  <a:pt x="831672" y="0"/>
                </a:lnTo>
              </a:path>
            </a:pathLst>
          </a:custGeom>
          <a:ln w="19050">
            <a:solidFill>
              <a:srgbClr val="757678"/>
            </a:solidFill>
          </a:ln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48" name="object 48"/>
          <p:cNvSpPr txBox="1"/>
          <p:nvPr/>
        </p:nvSpPr>
        <p:spPr>
          <a:xfrm>
            <a:off x="6106538" y="5065846"/>
            <a:ext cx="658346" cy="254022"/>
          </a:xfrm>
          <a:prstGeom prst="rect">
            <a:avLst/>
          </a:prstGeom>
        </p:spPr>
        <p:txBody>
          <a:bodyPr vert="horz" wrap="square" lIns="0" tIns="39221" rIns="0" bIns="0" rtlCol="0">
            <a:spAutoFit/>
          </a:bodyPr>
          <a:lstStyle/>
          <a:p>
            <a:pPr marL="20172" marR="4483" indent="-9526">
              <a:lnSpc>
                <a:spcPct val="79200"/>
              </a:lnSpc>
              <a:spcBef>
                <a:spcPts val="309"/>
              </a:spcBef>
            </a:pPr>
            <a:r>
              <a:rPr sz="882" dirty="0">
                <a:latin typeface="Arial"/>
                <a:cs typeface="Arial"/>
              </a:rPr>
              <a:t>If</a:t>
            </a:r>
            <a:r>
              <a:rPr sz="882" spc="4" dirty="0">
                <a:latin typeface="Arial"/>
                <a:cs typeface="Arial"/>
              </a:rPr>
              <a:t> </a:t>
            </a:r>
            <a:r>
              <a:rPr sz="882" spc="-9" dirty="0">
                <a:latin typeface="Arial"/>
                <a:cs typeface="Arial"/>
              </a:rPr>
              <a:t>worsening: </a:t>
            </a:r>
            <a:r>
              <a:rPr sz="882" dirty="0">
                <a:latin typeface="Arial"/>
                <a:cs typeface="Arial"/>
              </a:rPr>
              <a:t>neuro</a:t>
            </a:r>
            <a:r>
              <a:rPr sz="882" spc="-26" dirty="0">
                <a:latin typeface="Arial"/>
                <a:cs typeface="Arial"/>
              </a:rPr>
              <a:t> </a:t>
            </a:r>
            <a:r>
              <a:rPr sz="882" spc="-18" dirty="0">
                <a:latin typeface="Arial"/>
                <a:cs typeface="Arial"/>
              </a:rPr>
              <a:t>exam</a:t>
            </a:r>
            <a:endParaRPr sz="882">
              <a:latin typeface="Arial"/>
              <a:cs typeface="Arial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6058833" y="3847625"/>
            <a:ext cx="733985" cy="0"/>
          </a:xfrm>
          <a:custGeom>
            <a:avLst/>
            <a:gdLst/>
            <a:ahLst/>
            <a:cxnLst/>
            <a:rect l="l" t="t" r="r" b="b"/>
            <a:pathLst>
              <a:path w="831850">
                <a:moveTo>
                  <a:pt x="0" y="0"/>
                </a:moveTo>
                <a:lnTo>
                  <a:pt x="831672" y="0"/>
                </a:lnTo>
              </a:path>
            </a:pathLst>
          </a:custGeom>
          <a:ln w="19050">
            <a:solidFill>
              <a:srgbClr val="757678"/>
            </a:solidFill>
          </a:ln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50" name="object 50"/>
          <p:cNvSpPr txBox="1"/>
          <p:nvPr/>
        </p:nvSpPr>
        <p:spPr>
          <a:xfrm>
            <a:off x="6059906" y="3554967"/>
            <a:ext cx="724460" cy="254022"/>
          </a:xfrm>
          <a:prstGeom prst="rect">
            <a:avLst/>
          </a:prstGeom>
        </p:spPr>
        <p:txBody>
          <a:bodyPr vert="horz" wrap="square" lIns="0" tIns="39221" rIns="0" bIns="0" rtlCol="0">
            <a:spAutoFit/>
          </a:bodyPr>
          <a:lstStyle/>
          <a:p>
            <a:pPr marL="66679" marR="24094" indent="-9526">
              <a:lnSpc>
                <a:spcPct val="79200"/>
              </a:lnSpc>
              <a:spcBef>
                <a:spcPts val="309"/>
              </a:spcBef>
            </a:pPr>
            <a:r>
              <a:rPr sz="882" dirty="0">
                <a:latin typeface="Arial"/>
                <a:cs typeface="Arial"/>
              </a:rPr>
              <a:t>If</a:t>
            </a:r>
            <a:r>
              <a:rPr sz="882" spc="4" dirty="0">
                <a:latin typeface="Arial"/>
                <a:cs typeface="Arial"/>
              </a:rPr>
              <a:t> </a:t>
            </a:r>
            <a:r>
              <a:rPr sz="882" spc="-9" dirty="0">
                <a:latin typeface="Arial"/>
                <a:cs typeface="Arial"/>
              </a:rPr>
              <a:t>worsening: </a:t>
            </a:r>
            <a:r>
              <a:rPr sz="882" dirty="0">
                <a:latin typeface="Arial"/>
                <a:cs typeface="Arial"/>
              </a:rPr>
              <a:t>neuro</a:t>
            </a:r>
            <a:r>
              <a:rPr sz="882" spc="-26" dirty="0">
                <a:latin typeface="Arial"/>
                <a:cs typeface="Arial"/>
              </a:rPr>
              <a:t> </a:t>
            </a:r>
            <a:r>
              <a:rPr sz="882" spc="-18" dirty="0">
                <a:latin typeface="Arial"/>
                <a:cs typeface="Arial"/>
              </a:rPr>
              <a:t>exam</a:t>
            </a:r>
            <a:endParaRPr sz="882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410951" y="1046628"/>
            <a:ext cx="6201679" cy="335386"/>
          </a:xfrm>
          <a:prstGeom prst="rect">
            <a:avLst/>
          </a:prstGeom>
        </p:spPr>
        <p:txBody>
          <a:bodyPr vert="horz" wrap="square" lIns="0" tIns="23532" rIns="0" bIns="0" rtlCol="0">
            <a:spAutoFit/>
          </a:bodyPr>
          <a:lstStyle/>
          <a:p>
            <a:pPr marL="149046" algn="r">
              <a:spcBef>
                <a:spcPts val="185"/>
              </a:spcBef>
            </a:pP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Patients</a:t>
            </a:r>
            <a:r>
              <a:rPr sz="971" spc="-26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with</a:t>
            </a:r>
            <a:r>
              <a:rPr sz="971" spc="-22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&gt;</a:t>
            </a:r>
            <a:r>
              <a:rPr sz="971" spc="-22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1</a:t>
            </a:r>
            <a:r>
              <a:rPr sz="971" spc="-22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ICH</a:t>
            </a:r>
            <a:r>
              <a:rPr sz="971" spc="-22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lang="en-US" sz="971" spc="-22" dirty="0">
                <a:solidFill>
                  <a:srgbClr val="383838"/>
                </a:solidFill>
                <a:latin typeface="Arial"/>
                <a:cs typeface="Arial"/>
              </a:rPr>
              <a:t>area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should</a:t>
            </a:r>
            <a:r>
              <a:rPr sz="971" spc="-22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be</a:t>
            </a:r>
            <a:r>
              <a:rPr sz="971" spc="-22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spc="-9" dirty="0">
                <a:solidFill>
                  <a:srgbClr val="383838"/>
                </a:solidFill>
                <a:latin typeface="Arial"/>
                <a:cs typeface="Arial"/>
              </a:rPr>
              <a:t>classified</a:t>
            </a:r>
            <a:r>
              <a:rPr sz="971" spc="-22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as</a:t>
            </a:r>
            <a:r>
              <a:rPr sz="971" spc="-22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kBig</a:t>
            </a:r>
            <a:r>
              <a:rPr sz="971" spc="-22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spc="-44" dirty="0">
                <a:solidFill>
                  <a:srgbClr val="383838"/>
                </a:solidFill>
                <a:latin typeface="Arial"/>
                <a:cs typeface="Arial"/>
              </a:rPr>
              <a:t>3</a:t>
            </a:r>
            <a:endParaRPr sz="971" dirty="0">
              <a:latin typeface="Arial"/>
              <a:cs typeface="Arial"/>
            </a:endParaRPr>
          </a:p>
          <a:p>
            <a:pPr marL="183785" algn="r">
              <a:spcBef>
                <a:spcPts val="101"/>
              </a:spcBef>
            </a:pP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Patients</a:t>
            </a:r>
            <a:r>
              <a:rPr sz="971" spc="-18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can</a:t>
            </a:r>
            <a:r>
              <a:rPr sz="971" spc="-18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have</a:t>
            </a:r>
            <a:r>
              <a:rPr sz="971" spc="-13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971" spc="-18" dirty="0">
                <a:solidFill>
                  <a:srgbClr val="383838"/>
                </a:solidFill>
                <a:latin typeface="Arial"/>
                <a:cs typeface="Arial"/>
              </a:rPr>
              <a:t> non-</a:t>
            </a:r>
            <a:r>
              <a:rPr sz="971" spc="-9" dirty="0">
                <a:solidFill>
                  <a:srgbClr val="383838"/>
                </a:solidFill>
                <a:latin typeface="Arial"/>
                <a:cs typeface="Arial"/>
              </a:rPr>
              <a:t>displaced</a:t>
            </a:r>
            <a:r>
              <a:rPr sz="971" spc="-13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or</a:t>
            </a:r>
            <a:r>
              <a:rPr sz="971" spc="-18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minimally</a:t>
            </a:r>
            <a:r>
              <a:rPr sz="971" spc="-13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spc="-9" dirty="0">
                <a:solidFill>
                  <a:srgbClr val="383838"/>
                </a:solidFill>
                <a:latin typeface="Arial"/>
                <a:cs typeface="Arial"/>
              </a:rPr>
              <a:t>displaced</a:t>
            </a:r>
            <a:r>
              <a:rPr sz="971" spc="-18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skull</a:t>
            </a:r>
            <a:r>
              <a:rPr sz="971" spc="-13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fracture</a:t>
            </a:r>
            <a:r>
              <a:rPr sz="971" spc="-18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in</a:t>
            </a:r>
            <a:r>
              <a:rPr sz="971" spc="-13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addition</a:t>
            </a:r>
            <a:r>
              <a:rPr sz="971" spc="-18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to</a:t>
            </a:r>
            <a:r>
              <a:rPr sz="971" spc="-13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971" spc="-18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bleed</a:t>
            </a:r>
            <a:r>
              <a:rPr sz="971" spc="-13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in</a:t>
            </a:r>
            <a:r>
              <a:rPr sz="971" spc="-18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kBIG</a:t>
            </a:r>
            <a:r>
              <a:rPr sz="971" spc="-13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1</a:t>
            </a:r>
            <a:r>
              <a:rPr sz="971" spc="-18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dirty="0">
                <a:solidFill>
                  <a:srgbClr val="383838"/>
                </a:solidFill>
                <a:latin typeface="Arial"/>
                <a:cs typeface="Arial"/>
              </a:rPr>
              <a:t>&amp;</a:t>
            </a:r>
            <a:r>
              <a:rPr sz="971" spc="-13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71" spc="-22" dirty="0">
                <a:solidFill>
                  <a:srgbClr val="383838"/>
                </a:solidFill>
                <a:latin typeface="Arial"/>
                <a:cs typeface="Arial"/>
              </a:rPr>
              <a:t>2</a:t>
            </a:r>
            <a:endParaRPr sz="971" dirty="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57454" y="8882991"/>
            <a:ext cx="6803120" cy="237098"/>
          </a:xfrm>
          <a:prstGeom prst="rect">
            <a:avLst/>
          </a:prstGeom>
        </p:spPr>
        <p:txBody>
          <a:bodyPr vert="horz" wrap="square" lIns="0" tIns="7284" rIns="0" bIns="0" rtlCol="0">
            <a:spAutoFit/>
          </a:bodyPr>
          <a:lstStyle/>
          <a:p>
            <a:pPr marL="11206" marR="4483">
              <a:lnSpc>
                <a:spcPct val="111200"/>
              </a:lnSpc>
              <a:spcBef>
                <a:spcPts val="57"/>
              </a:spcBef>
            </a:pP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Kay</a:t>
            </a:r>
            <a:r>
              <a:rPr sz="700" spc="62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AB,</a:t>
            </a:r>
            <a:r>
              <a:rPr sz="700" spc="6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Glasgow</a:t>
            </a:r>
            <a:r>
              <a:rPr sz="700" spc="6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SL,</a:t>
            </a:r>
            <a:r>
              <a:rPr sz="700" spc="6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Kahan</a:t>
            </a:r>
            <a:r>
              <a:rPr sz="700" spc="6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AM,</a:t>
            </a:r>
            <a:r>
              <a:rPr sz="700" spc="6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Swendiman</a:t>
            </a:r>
            <a:r>
              <a:rPr sz="700" spc="62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RA,</a:t>
            </a:r>
            <a:r>
              <a:rPr sz="700" spc="6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Kastenberg</a:t>
            </a:r>
            <a:r>
              <a:rPr sz="700" spc="6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ZJ,</a:t>
            </a:r>
            <a:r>
              <a:rPr sz="700" spc="6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Roach</a:t>
            </a:r>
            <a:r>
              <a:rPr sz="700" spc="6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CM,</a:t>
            </a:r>
            <a:r>
              <a:rPr sz="700" spc="6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Wan</a:t>
            </a:r>
            <a:r>
              <a:rPr sz="700" spc="62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HY,</a:t>
            </a:r>
            <a:r>
              <a:rPr sz="700" spc="6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Bollo</a:t>
            </a:r>
            <a:r>
              <a:rPr sz="700" spc="6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RJ,</a:t>
            </a:r>
            <a:r>
              <a:rPr sz="700" spc="6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Iyer</a:t>
            </a:r>
            <a:r>
              <a:rPr sz="700" spc="6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spc="-22" dirty="0">
                <a:solidFill>
                  <a:schemeClr val="bg1"/>
                </a:solidFill>
                <a:latin typeface="Arial"/>
                <a:cs typeface="Arial"/>
              </a:rPr>
              <a:t>RR,</a:t>
            </a:r>
            <a:r>
              <a:rPr sz="700" spc="44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Ravindra</a:t>
            </a:r>
            <a:r>
              <a:rPr sz="700" spc="6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VM,</a:t>
            </a:r>
            <a:r>
              <a:rPr sz="700" spc="7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Morris</a:t>
            </a:r>
            <a:r>
              <a:rPr sz="700" spc="7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DS,</a:t>
            </a:r>
            <a:r>
              <a:rPr sz="700" spc="7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Yorkgitis</a:t>
            </a:r>
            <a:r>
              <a:rPr sz="700" spc="7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BK,</a:t>
            </a:r>
            <a:r>
              <a:rPr sz="700" spc="7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Joseph</a:t>
            </a:r>
            <a:r>
              <a:rPr sz="700" spc="6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B,</a:t>
            </a:r>
            <a:r>
              <a:rPr sz="700" spc="7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chemeClr val="bg1"/>
                </a:solidFill>
                <a:latin typeface="Arial"/>
                <a:cs typeface="Arial"/>
              </a:rPr>
              <a:t>Russell</a:t>
            </a:r>
            <a:r>
              <a:rPr lang="en-US" sz="700" spc="7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700" dirty="0">
                <a:solidFill>
                  <a:schemeClr val="bg1"/>
                </a:solidFill>
                <a:latin typeface="Arial"/>
                <a:cs typeface="Arial"/>
              </a:rPr>
              <a:t>KW.</a:t>
            </a:r>
            <a:r>
              <a:rPr lang="en-US" sz="700" spc="7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700" dirty="0">
                <a:solidFill>
                  <a:schemeClr val="bg1"/>
                </a:solidFill>
                <a:latin typeface="Arial"/>
                <a:cs typeface="Arial"/>
              </a:rPr>
              <a:t>Small</a:t>
            </a:r>
            <a:r>
              <a:rPr lang="en-US" sz="700" spc="7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700" dirty="0">
                <a:solidFill>
                  <a:schemeClr val="bg1"/>
                </a:solidFill>
                <a:latin typeface="Arial"/>
                <a:cs typeface="Arial"/>
              </a:rPr>
              <a:t>Change,</a:t>
            </a:r>
            <a:r>
              <a:rPr lang="en-US" sz="700" spc="7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700" dirty="0">
                <a:solidFill>
                  <a:schemeClr val="bg1"/>
                </a:solidFill>
                <a:latin typeface="Arial"/>
                <a:cs typeface="Arial"/>
              </a:rPr>
              <a:t>BIG</a:t>
            </a:r>
            <a:r>
              <a:rPr lang="en-US" sz="700" spc="7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700" spc="-9" dirty="0">
                <a:solidFill>
                  <a:schemeClr val="bg1"/>
                </a:solidFill>
                <a:latin typeface="Arial"/>
                <a:cs typeface="Arial"/>
              </a:rPr>
              <a:t>Impact: </a:t>
            </a:r>
            <a:r>
              <a:rPr lang="en-US" sz="700" spc="9" dirty="0">
                <a:solidFill>
                  <a:schemeClr val="bg1"/>
                </a:solidFill>
                <a:latin typeface="Arial"/>
                <a:cs typeface="Arial"/>
              </a:rPr>
              <a:t>Proposal</a:t>
            </a:r>
            <a:r>
              <a:rPr lang="en-US" sz="700" spc="2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700" spc="9" dirty="0">
                <a:solidFill>
                  <a:schemeClr val="bg1"/>
                </a:solidFill>
                <a:latin typeface="Arial"/>
                <a:cs typeface="Arial"/>
              </a:rPr>
              <a:t>of</a:t>
            </a:r>
            <a:r>
              <a:rPr lang="en-US" sz="700" spc="2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700" spc="9" dirty="0">
                <a:solidFill>
                  <a:schemeClr val="bg1"/>
                </a:solidFill>
                <a:latin typeface="Arial"/>
                <a:cs typeface="Arial"/>
              </a:rPr>
              <a:t>the</a:t>
            </a:r>
            <a:r>
              <a:rPr lang="en-US" sz="700" spc="2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700" spc="9" dirty="0">
                <a:solidFill>
                  <a:schemeClr val="bg1"/>
                </a:solidFill>
                <a:latin typeface="Arial"/>
                <a:cs typeface="Arial"/>
              </a:rPr>
              <a:t>Brain</a:t>
            </a:r>
            <a:r>
              <a:rPr lang="en-US" sz="700" spc="2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700" spc="9" dirty="0">
                <a:solidFill>
                  <a:schemeClr val="bg1"/>
                </a:solidFill>
                <a:latin typeface="Arial"/>
                <a:cs typeface="Arial"/>
              </a:rPr>
              <a:t>Injury</a:t>
            </a:r>
            <a:r>
              <a:rPr lang="en-US" sz="700" spc="2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700" spc="9" dirty="0">
                <a:solidFill>
                  <a:schemeClr val="bg1"/>
                </a:solidFill>
                <a:latin typeface="Arial"/>
                <a:cs typeface="Arial"/>
              </a:rPr>
              <a:t>Guidelines</a:t>
            </a:r>
            <a:r>
              <a:rPr lang="en-US" sz="700" spc="2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700" spc="9" dirty="0">
                <a:solidFill>
                  <a:schemeClr val="bg1"/>
                </a:solidFill>
                <a:latin typeface="Arial"/>
                <a:cs typeface="Arial"/>
              </a:rPr>
              <a:t>for</a:t>
            </a:r>
            <a:r>
              <a:rPr lang="en-US" sz="700" spc="2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700" spc="9" dirty="0">
                <a:solidFill>
                  <a:schemeClr val="bg1"/>
                </a:solidFill>
                <a:latin typeface="Arial"/>
                <a:cs typeface="Arial"/>
              </a:rPr>
              <a:t>Kids</a:t>
            </a:r>
            <a:r>
              <a:rPr lang="en-US" sz="700" spc="2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700" spc="9" dirty="0">
                <a:solidFill>
                  <a:schemeClr val="bg1"/>
                </a:solidFill>
                <a:latin typeface="Arial"/>
                <a:cs typeface="Arial"/>
              </a:rPr>
              <a:t>(</a:t>
            </a:r>
            <a:r>
              <a:rPr lang="en-US" sz="700" spc="9" dirty="0" err="1">
                <a:solidFill>
                  <a:schemeClr val="bg1"/>
                </a:solidFill>
                <a:latin typeface="Arial"/>
                <a:cs typeface="Arial"/>
              </a:rPr>
              <a:t>kBIG</a:t>
            </a:r>
            <a:r>
              <a:rPr lang="en-US" sz="700" spc="9" dirty="0">
                <a:solidFill>
                  <a:schemeClr val="bg1"/>
                </a:solidFill>
                <a:latin typeface="Arial"/>
                <a:cs typeface="Arial"/>
              </a:rPr>
              <a:t>).J</a:t>
            </a:r>
            <a:r>
              <a:rPr lang="en-US" sz="700" spc="2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700" spc="9" dirty="0" err="1">
                <a:solidFill>
                  <a:schemeClr val="bg1"/>
                </a:solidFill>
                <a:latin typeface="Arial"/>
                <a:cs typeface="Arial"/>
              </a:rPr>
              <a:t>Pediatr</a:t>
            </a:r>
            <a:r>
              <a:rPr lang="en-US" sz="700" spc="2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700" spc="9" dirty="0">
                <a:solidFill>
                  <a:schemeClr val="bg1"/>
                </a:solidFill>
                <a:latin typeface="Arial"/>
                <a:cs typeface="Arial"/>
              </a:rPr>
              <a:t>Surg.</a:t>
            </a:r>
            <a:r>
              <a:rPr lang="en-US" sz="700" spc="3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700" spc="9" dirty="0">
                <a:solidFill>
                  <a:schemeClr val="bg1"/>
                </a:solidFill>
                <a:latin typeface="Arial"/>
                <a:cs typeface="Arial"/>
              </a:rPr>
              <a:t>2025</a:t>
            </a:r>
            <a:r>
              <a:rPr lang="en-US" sz="700" spc="2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700" spc="9" dirty="0">
                <a:solidFill>
                  <a:schemeClr val="bg1"/>
                </a:solidFill>
                <a:latin typeface="Arial"/>
                <a:cs typeface="Arial"/>
              </a:rPr>
              <a:t>May</a:t>
            </a:r>
            <a:r>
              <a:rPr lang="en-US" sz="700" spc="26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700" spc="-9" dirty="0">
                <a:solidFill>
                  <a:schemeClr val="bg1"/>
                </a:solidFill>
                <a:latin typeface="Arial"/>
                <a:cs typeface="Arial"/>
              </a:rPr>
              <a:t>17:162372.</a:t>
            </a:r>
            <a:r>
              <a:rPr lang="en-US" sz="700" spc="44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700" dirty="0" err="1">
                <a:solidFill>
                  <a:schemeClr val="bg1"/>
                </a:solidFill>
                <a:latin typeface="Arial"/>
                <a:cs typeface="Arial"/>
              </a:rPr>
              <a:t>doi</a:t>
            </a:r>
            <a:r>
              <a:rPr lang="en-US" sz="700" dirty="0">
                <a:solidFill>
                  <a:schemeClr val="bg1"/>
                </a:solidFill>
                <a:latin typeface="Arial"/>
                <a:cs typeface="Arial"/>
              </a:rPr>
              <a:t>:</a:t>
            </a:r>
            <a:r>
              <a:rPr lang="en-US" sz="700" spc="11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700" dirty="0">
                <a:solidFill>
                  <a:schemeClr val="bg1"/>
                </a:solidFill>
                <a:latin typeface="Arial"/>
                <a:cs typeface="Arial"/>
              </a:rPr>
              <a:t>10.1016/j.jpedsurg.2025.162372.</a:t>
            </a:r>
            <a:endParaRPr sz="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3775288" y="3159037"/>
            <a:ext cx="2121834" cy="1270717"/>
          </a:xfrm>
          <a:prstGeom prst="rect">
            <a:avLst/>
          </a:prstGeom>
        </p:spPr>
        <p:txBody>
          <a:bodyPr vert="horz" wrap="square" lIns="0" tIns="32497" rIns="0" bIns="0" rtlCol="0">
            <a:spAutoFit/>
          </a:bodyPr>
          <a:lstStyle/>
          <a:p>
            <a:pPr marL="40343" algn="ctr">
              <a:spcBef>
                <a:spcPts val="256"/>
              </a:spcBef>
            </a:pPr>
            <a:r>
              <a:rPr sz="1147" b="1" dirty="0">
                <a:solidFill>
                  <a:srgbClr val="FFFFFF"/>
                </a:solidFill>
                <a:latin typeface="Arial"/>
                <a:cs typeface="Arial"/>
              </a:rPr>
              <a:t>kBIG</a:t>
            </a:r>
            <a:r>
              <a:rPr sz="1147" b="1" spc="62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147" b="1" spc="-44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endParaRPr sz="1147">
              <a:latin typeface="Arial"/>
              <a:cs typeface="Arial"/>
            </a:endParaRPr>
          </a:p>
          <a:p>
            <a:pPr marL="45386" algn="ctr">
              <a:spcBef>
                <a:spcPts val="124"/>
              </a:spcBef>
            </a:pPr>
            <a:r>
              <a:rPr sz="1015" b="1" dirty="0">
                <a:solidFill>
                  <a:srgbClr val="FFFFFF"/>
                </a:solidFill>
                <a:latin typeface="Arial"/>
                <a:cs typeface="Arial"/>
              </a:rPr>
              <a:t>Medium</a:t>
            </a:r>
            <a:r>
              <a:rPr sz="1015" b="1" spc="-66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15" b="1" spc="-18" dirty="0">
                <a:solidFill>
                  <a:srgbClr val="FFFFFF"/>
                </a:solidFill>
                <a:latin typeface="Arial"/>
                <a:cs typeface="Arial"/>
              </a:rPr>
              <a:t>Risk</a:t>
            </a:r>
            <a:endParaRPr sz="1015">
              <a:latin typeface="Arial"/>
              <a:cs typeface="Arial"/>
            </a:endParaRPr>
          </a:p>
          <a:p>
            <a:pPr marL="11206" marR="4483">
              <a:lnSpc>
                <a:spcPts val="882"/>
              </a:lnSpc>
              <a:spcBef>
                <a:spcPts val="869"/>
              </a:spcBef>
            </a:pPr>
            <a:r>
              <a:rPr sz="882" dirty="0">
                <a:latin typeface="Arial"/>
                <a:cs typeface="Arial"/>
              </a:rPr>
              <a:t>Transfer</a:t>
            </a:r>
            <a:r>
              <a:rPr sz="882" spc="-4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/</a:t>
            </a:r>
            <a:r>
              <a:rPr sz="882" spc="-4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Admit to</a:t>
            </a:r>
            <a:r>
              <a:rPr sz="882" spc="-4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pediatric</a:t>
            </a:r>
            <a:r>
              <a:rPr sz="882" spc="-4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trauma </a:t>
            </a:r>
            <a:r>
              <a:rPr sz="882" spc="-9" dirty="0">
                <a:latin typeface="Arial"/>
                <a:cs typeface="Arial"/>
              </a:rPr>
              <a:t>center </a:t>
            </a:r>
            <a:r>
              <a:rPr sz="882" dirty="0">
                <a:latin typeface="Arial"/>
                <a:cs typeface="Arial"/>
              </a:rPr>
              <a:t>with</a:t>
            </a:r>
            <a:r>
              <a:rPr sz="882" spc="-22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neurosurgery</a:t>
            </a:r>
            <a:r>
              <a:rPr sz="882" spc="-22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consultation</a:t>
            </a:r>
            <a:r>
              <a:rPr sz="882" spc="-18" dirty="0">
                <a:latin typeface="Arial"/>
                <a:cs typeface="Arial"/>
              </a:rPr>
              <a:t> </a:t>
            </a:r>
            <a:r>
              <a:rPr sz="882" spc="-9" dirty="0">
                <a:latin typeface="Arial"/>
                <a:cs typeface="Arial"/>
              </a:rPr>
              <a:t>available</a:t>
            </a:r>
            <a:endParaRPr sz="882">
              <a:latin typeface="Arial"/>
              <a:cs typeface="Arial"/>
            </a:endParaRPr>
          </a:p>
          <a:p>
            <a:pPr marL="126633" marR="486922">
              <a:lnSpc>
                <a:spcPts val="1041"/>
              </a:lnSpc>
              <a:spcBef>
                <a:spcPts val="190"/>
              </a:spcBef>
            </a:pPr>
            <a:r>
              <a:rPr sz="882" dirty="0">
                <a:latin typeface="Arial"/>
                <a:cs typeface="Arial"/>
              </a:rPr>
              <a:t>NO</a:t>
            </a:r>
            <a:r>
              <a:rPr sz="882" spc="-26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neurosurgical</a:t>
            </a:r>
            <a:r>
              <a:rPr sz="882" spc="-26" dirty="0">
                <a:latin typeface="Arial"/>
                <a:cs typeface="Arial"/>
              </a:rPr>
              <a:t> </a:t>
            </a:r>
            <a:r>
              <a:rPr sz="882" spc="-9" dirty="0">
                <a:latin typeface="Arial"/>
                <a:cs typeface="Arial"/>
              </a:rPr>
              <a:t>consultation </a:t>
            </a:r>
            <a:r>
              <a:rPr sz="882" dirty="0">
                <a:latin typeface="Arial"/>
                <a:cs typeface="Arial"/>
              </a:rPr>
              <a:t>NO repeat head</a:t>
            </a:r>
            <a:r>
              <a:rPr sz="882" spc="4" dirty="0">
                <a:latin typeface="Arial"/>
                <a:cs typeface="Arial"/>
              </a:rPr>
              <a:t> </a:t>
            </a:r>
            <a:r>
              <a:rPr sz="882" spc="-22" dirty="0">
                <a:latin typeface="Arial"/>
                <a:cs typeface="Arial"/>
              </a:rPr>
              <a:t>CT</a:t>
            </a:r>
            <a:endParaRPr sz="882">
              <a:latin typeface="Arial"/>
              <a:cs typeface="Arial"/>
            </a:endParaRPr>
          </a:p>
          <a:p>
            <a:pPr marL="126633">
              <a:lnSpc>
                <a:spcPts val="1041"/>
              </a:lnSpc>
            </a:pPr>
            <a:r>
              <a:rPr sz="882" dirty="0">
                <a:latin typeface="Arial"/>
                <a:cs typeface="Arial"/>
              </a:rPr>
              <a:t>GCS 15</a:t>
            </a:r>
            <a:r>
              <a:rPr sz="882" spc="4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at</a:t>
            </a:r>
            <a:r>
              <a:rPr sz="882" spc="4" dirty="0">
                <a:latin typeface="Arial"/>
                <a:cs typeface="Arial"/>
              </a:rPr>
              <a:t> </a:t>
            </a:r>
            <a:r>
              <a:rPr sz="882" spc="-9" dirty="0">
                <a:latin typeface="Arial"/>
                <a:cs typeface="Arial"/>
              </a:rPr>
              <a:t>discharge</a:t>
            </a:r>
            <a:endParaRPr sz="882">
              <a:latin typeface="Arial"/>
              <a:cs typeface="Arial"/>
            </a:endParaRPr>
          </a:p>
          <a:p>
            <a:pPr marL="126633">
              <a:spcBef>
                <a:spcPts val="35"/>
              </a:spcBef>
            </a:pPr>
            <a:r>
              <a:rPr sz="882" dirty="0">
                <a:latin typeface="Arial"/>
                <a:cs typeface="Arial"/>
              </a:rPr>
              <a:t>Follow</a:t>
            </a:r>
            <a:r>
              <a:rPr sz="882" spc="-22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up</a:t>
            </a:r>
            <a:r>
              <a:rPr sz="882" spc="-18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concussion</a:t>
            </a:r>
            <a:r>
              <a:rPr sz="882" spc="-18" dirty="0">
                <a:latin typeface="Arial"/>
                <a:cs typeface="Arial"/>
              </a:rPr>
              <a:t> </a:t>
            </a:r>
            <a:r>
              <a:rPr sz="882" spc="-9" dirty="0">
                <a:latin typeface="Arial"/>
                <a:cs typeface="Arial"/>
              </a:rPr>
              <a:t>clinic</a:t>
            </a:r>
            <a:endParaRPr sz="882">
              <a:latin typeface="Arial"/>
              <a:cs typeface="Arial"/>
            </a:endParaRPr>
          </a:p>
        </p:txBody>
      </p:sp>
      <p:grpSp>
        <p:nvGrpSpPr>
          <p:cNvPr id="58" name="object 58"/>
          <p:cNvGrpSpPr/>
          <p:nvPr/>
        </p:nvGrpSpPr>
        <p:grpSpPr>
          <a:xfrm>
            <a:off x="3639020" y="4809870"/>
            <a:ext cx="2417669" cy="1086971"/>
            <a:chOff x="4124222" y="5298786"/>
            <a:chExt cx="2740025" cy="1231900"/>
          </a:xfrm>
        </p:grpSpPr>
        <p:sp>
          <p:nvSpPr>
            <p:cNvPr id="59" name="object 59"/>
            <p:cNvSpPr/>
            <p:nvPr/>
          </p:nvSpPr>
          <p:spPr>
            <a:xfrm>
              <a:off x="4363327" y="6338249"/>
              <a:ext cx="30480" cy="30480"/>
            </a:xfrm>
            <a:custGeom>
              <a:avLst/>
              <a:gdLst/>
              <a:ahLst/>
              <a:cxnLst/>
              <a:rect l="l" t="t" r="r" b="b"/>
              <a:pathLst>
                <a:path w="30479" h="30479">
                  <a:moveTo>
                    <a:pt x="23177" y="0"/>
                  </a:moveTo>
                  <a:lnTo>
                    <a:pt x="6680" y="0"/>
                  </a:lnTo>
                  <a:lnTo>
                    <a:pt x="0" y="6692"/>
                  </a:lnTo>
                  <a:lnTo>
                    <a:pt x="0" y="23177"/>
                  </a:lnTo>
                  <a:lnTo>
                    <a:pt x="6680" y="29857"/>
                  </a:lnTo>
                  <a:lnTo>
                    <a:pt x="23177" y="29857"/>
                  </a:lnTo>
                  <a:lnTo>
                    <a:pt x="29857" y="23177"/>
                  </a:lnTo>
                  <a:lnTo>
                    <a:pt x="29857" y="14935"/>
                  </a:lnTo>
                  <a:lnTo>
                    <a:pt x="29857" y="6692"/>
                  </a:lnTo>
                  <a:lnTo>
                    <a:pt x="23177" y="0"/>
                  </a:lnTo>
                  <a:close/>
                </a:path>
              </a:pathLst>
            </a:custGeom>
            <a:solidFill>
              <a:srgbClr val="00B43B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60" name="object 60"/>
            <p:cNvSpPr/>
            <p:nvPr/>
          </p:nvSpPr>
          <p:spPr>
            <a:xfrm>
              <a:off x="4144542" y="5487960"/>
              <a:ext cx="2699385" cy="1022350"/>
            </a:xfrm>
            <a:custGeom>
              <a:avLst/>
              <a:gdLst/>
              <a:ahLst/>
              <a:cxnLst/>
              <a:rect l="l" t="t" r="r" b="b"/>
              <a:pathLst>
                <a:path w="2699384" h="1022350">
                  <a:moveTo>
                    <a:pt x="2592260" y="1021994"/>
                  </a:moveTo>
                  <a:lnTo>
                    <a:pt x="106616" y="1021994"/>
                  </a:lnTo>
                  <a:lnTo>
                    <a:pt x="65113" y="1013615"/>
                  </a:lnTo>
                  <a:lnTo>
                    <a:pt x="31224" y="990765"/>
                  </a:lnTo>
                  <a:lnTo>
                    <a:pt x="8377" y="956875"/>
                  </a:lnTo>
                  <a:lnTo>
                    <a:pt x="0" y="915377"/>
                  </a:lnTo>
                  <a:lnTo>
                    <a:pt x="0" y="0"/>
                  </a:lnTo>
                  <a:lnTo>
                    <a:pt x="2698877" y="0"/>
                  </a:lnTo>
                  <a:lnTo>
                    <a:pt x="2698877" y="915377"/>
                  </a:lnTo>
                  <a:lnTo>
                    <a:pt x="2690499" y="956875"/>
                  </a:lnTo>
                  <a:lnTo>
                    <a:pt x="2667652" y="990765"/>
                  </a:lnTo>
                  <a:lnTo>
                    <a:pt x="2633763" y="1013615"/>
                  </a:lnTo>
                  <a:lnTo>
                    <a:pt x="2592260" y="1021994"/>
                  </a:lnTo>
                  <a:close/>
                </a:path>
              </a:pathLst>
            </a:custGeom>
            <a:ln w="40284">
              <a:solidFill>
                <a:srgbClr val="00B43B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61" name="object 61"/>
            <p:cNvSpPr/>
            <p:nvPr/>
          </p:nvSpPr>
          <p:spPr>
            <a:xfrm>
              <a:off x="4130865" y="5298795"/>
              <a:ext cx="2726690" cy="924560"/>
            </a:xfrm>
            <a:custGeom>
              <a:avLst/>
              <a:gdLst/>
              <a:ahLst/>
              <a:cxnLst/>
              <a:rect l="l" t="t" r="r" b="b"/>
              <a:pathLst>
                <a:path w="2726690" h="924560">
                  <a:moveTo>
                    <a:pt x="262318" y="900823"/>
                  </a:moveTo>
                  <a:lnTo>
                    <a:pt x="255638" y="894130"/>
                  </a:lnTo>
                  <a:lnTo>
                    <a:pt x="239141" y="894130"/>
                  </a:lnTo>
                  <a:lnTo>
                    <a:pt x="232460" y="900823"/>
                  </a:lnTo>
                  <a:lnTo>
                    <a:pt x="232460" y="917308"/>
                  </a:lnTo>
                  <a:lnTo>
                    <a:pt x="239141" y="924001"/>
                  </a:lnTo>
                  <a:lnTo>
                    <a:pt x="255638" y="924001"/>
                  </a:lnTo>
                  <a:lnTo>
                    <a:pt x="262318" y="917308"/>
                  </a:lnTo>
                  <a:lnTo>
                    <a:pt x="262318" y="909066"/>
                  </a:lnTo>
                  <a:lnTo>
                    <a:pt x="262318" y="900823"/>
                  </a:lnTo>
                  <a:close/>
                </a:path>
                <a:path w="2726690" h="924560">
                  <a:moveTo>
                    <a:pt x="262318" y="750176"/>
                  </a:moveTo>
                  <a:lnTo>
                    <a:pt x="255638" y="743483"/>
                  </a:lnTo>
                  <a:lnTo>
                    <a:pt x="239141" y="743483"/>
                  </a:lnTo>
                  <a:lnTo>
                    <a:pt x="232460" y="750176"/>
                  </a:lnTo>
                  <a:lnTo>
                    <a:pt x="232460" y="766660"/>
                  </a:lnTo>
                  <a:lnTo>
                    <a:pt x="239141" y="773353"/>
                  </a:lnTo>
                  <a:lnTo>
                    <a:pt x="255638" y="773353"/>
                  </a:lnTo>
                  <a:lnTo>
                    <a:pt x="262318" y="766660"/>
                  </a:lnTo>
                  <a:lnTo>
                    <a:pt x="262318" y="758418"/>
                  </a:lnTo>
                  <a:lnTo>
                    <a:pt x="262318" y="750176"/>
                  </a:lnTo>
                  <a:close/>
                </a:path>
                <a:path w="2726690" h="924560">
                  <a:moveTo>
                    <a:pt x="262318" y="599516"/>
                  </a:moveTo>
                  <a:lnTo>
                    <a:pt x="255638" y="592823"/>
                  </a:lnTo>
                  <a:lnTo>
                    <a:pt x="239141" y="592823"/>
                  </a:lnTo>
                  <a:lnTo>
                    <a:pt x="232460" y="599516"/>
                  </a:lnTo>
                  <a:lnTo>
                    <a:pt x="232460" y="616000"/>
                  </a:lnTo>
                  <a:lnTo>
                    <a:pt x="239141" y="622681"/>
                  </a:lnTo>
                  <a:lnTo>
                    <a:pt x="255638" y="622681"/>
                  </a:lnTo>
                  <a:lnTo>
                    <a:pt x="262318" y="616000"/>
                  </a:lnTo>
                  <a:lnTo>
                    <a:pt x="262318" y="607758"/>
                  </a:lnTo>
                  <a:lnTo>
                    <a:pt x="262318" y="599516"/>
                  </a:lnTo>
                  <a:close/>
                </a:path>
                <a:path w="2726690" h="924560">
                  <a:moveTo>
                    <a:pt x="2726410" y="84264"/>
                  </a:moveTo>
                  <a:lnTo>
                    <a:pt x="2719781" y="51460"/>
                  </a:lnTo>
                  <a:lnTo>
                    <a:pt x="2701721" y="24676"/>
                  </a:lnTo>
                  <a:lnTo>
                    <a:pt x="2674937" y="6616"/>
                  </a:lnTo>
                  <a:lnTo>
                    <a:pt x="2642146" y="0"/>
                  </a:lnTo>
                  <a:lnTo>
                    <a:pt x="84264" y="0"/>
                  </a:lnTo>
                  <a:lnTo>
                    <a:pt x="51460" y="6616"/>
                  </a:lnTo>
                  <a:lnTo>
                    <a:pt x="24676" y="24676"/>
                  </a:lnTo>
                  <a:lnTo>
                    <a:pt x="6616" y="51460"/>
                  </a:lnTo>
                  <a:lnTo>
                    <a:pt x="0" y="84264"/>
                  </a:lnTo>
                  <a:lnTo>
                    <a:pt x="0" y="478777"/>
                  </a:lnTo>
                  <a:lnTo>
                    <a:pt x="2726410" y="478777"/>
                  </a:lnTo>
                  <a:lnTo>
                    <a:pt x="2726410" y="84264"/>
                  </a:lnTo>
                  <a:close/>
                </a:path>
              </a:pathLst>
            </a:custGeom>
            <a:solidFill>
              <a:srgbClr val="00B43B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62" name="object 62"/>
          <p:cNvSpPr txBox="1"/>
          <p:nvPr/>
        </p:nvSpPr>
        <p:spPr>
          <a:xfrm>
            <a:off x="3890937" y="4830809"/>
            <a:ext cx="2008654" cy="982720"/>
          </a:xfrm>
          <a:prstGeom prst="rect">
            <a:avLst/>
          </a:prstGeom>
        </p:spPr>
        <p:txBody>
          <a:bodyPr vert="horz" wrap="square" lIns="0" tIns="15128" rIns="0" bIns="0" rtlCol="0">
            <a:spAutoFit/>
          </a:bodyPr>
          <a:lstStyle/>
          <a:p>
            <a:pPr marR="79566" algn="ctr">
              <a:lnSpc>
                <a:spcPts val="1363"/>
              </a:lnSpc>
              <a:spcBef>
                <a:spcPts val="119"/>
              </a:spcBef>
            </a:pPr>
            <a:r>
              <a:rPr sz="1147" b="1" dirty="0">
                <a:solidFill>
                  <a:srgbClr val="FFFFFF"/>
                </a:solidFill>
                <a:latin typeface="Arial"/>
                <a:cs typeface="Arial"/>
              </a:rPr>
              <a:t>kBIG</a:t>
            </a:r>
            <a:r>
              <a:rPr sz="1147" b="1" spc="62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147" b="1" spc="-44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endParaRPr sz="1147" dirty="0">
              <a:latin typeface="Arial"/>
              <a:cs typeface="Arial"/>
            </a:endParaRPr>
          </a:p>
          <a:p>
            <a:pPr marR="77885" algn="ctr">
              <a:lnSpc>
                <a:spcPts val="1204"/>
              </a:lnSpc>
            </a:pPr>
            <a:r>
              <a:rPr sz="1015" b="1" dirty="0">
                <a:solidFill>
                  <a:srgbClr val="FFFFFF"/>
                </a:solidFill>
                <a:latin typeface="Arial"/>
                <a:cs typeface="Arial"/>
              </a:rPr>
              <a:t>Low</a:t>
            </a:r>
            <a:r>
              <a:rPr sz="1015" b="1" spc="-26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15" b="1" spc="-18" dirty="0">
                <a:solidFill>
                  <a:srgbClr val="FFFFFF"/>
                </a:solidFill>
                <a:latin typeface="Arial"/>
                <a:cs typeface="Arial"/>
              </a:rPr>
              <a:t>Risk</a:t>
            </a:r>
            <a:endParaRPr sz="1015" dirty="0">
              <a:latin typeface="Arial"/>
              <a:cs typeface="Arial"/>
            </a:endParaRPr>
          </a:p>
          <a:p>
            <a:pPr marL="25215" marR="4483" indent="-2802">
              <a:lnSpc>
                <a:spcPct val="105800"/>
              </a:lnSpc>
              <a:spcBef>
                <a:spcPts val="732"/>
              </a:spcBef>
            </a:pPr>
            <a:r>
              <a:rPr sz="882" dirty="0">
                <a:latin typeface="Arial"/>
                <a:cs typeface="Arial"/>
              </a:rPr>
              <a:t>Discharge</a:t>
            </a:r>
            <a:r>
              <a:rPr sz="882" spc="-13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from</a:t>
            </a:r>
            <a:r>
              <a:rPr sz="882" spc="-13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Emergency</a:t>
            </a:r>
            <a:r>
              <a:rPr sz="882" spc="-9" dirty="0">
                <a:latin typeface="Arial"/>
                <a:cs typeface="Arial"/>
              </a:rPr>
              <a:t> Department </a:t>
            </a:r>
            <a:r>
              <a:rPr sz="882" dirty="0">
                <a:latin typeface="Arial"/>
                <a:cs typeface="Arial"/>
              </a:rPr>
              <a:t>NO repeat head</a:t>
            </a:r>
            <a:r>
              <a:rPr sz="882" spc="4" dirty="0">
                <a:latin typeface="Arial"/>
                <a:cs typeface="Arial"/>
              </a:rPr>
              <a:t> </a:t>
            </a:r>
            <a:r>
              <a:rPr sz="882" spc="-22" dirty="0">
                <a:latin typeface="Arial"/>
                <a:cs typeface="Arial"/>
              </a:rPr>
              <a:t>CT</a:t>
            </a:r>
            <a:endParaRPr sz="882" dirty="0">
              <a:latin typeface="Arial"/>
              <a:cs typeface="Arial"/>
            </a:endParaRPr>
          </a:p>
          <a:p>
            <a:pPr marL="19051">
              <a:lnSpc>
                <a:spcPts val="962"/>
              </a:lnSpc>
            </a:pPr>
            <a:r>
              <a:rPr sz="882" dirty="0">
                <a:latin typeface="Arial"/>
                <a:cs typeface="Arial"/>
              </a:rPr>
              <a:t>NO</a:t>
            </a:r>
            <a:r>
              <a:rPr sz="882" spc="-26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neurosurgical</a:t>
            </a:r>
            <a:r>
              <a:rPr sz="882" spc="-26" dirty="0">
                <a:latin typeface="Arial"/>
                <a:cs typeface="Arial"/>
              </a:rPr>
              <a:t> </a:t>
            </a:r>
            <a:r>
              <a:rPr sz="882" spc="-9" dirty="0">
                <a:latin typeface="Arial"/>
                <a:cs typeface="Arial"/>
              </a:rPr>
              <a:t>consultation</a:t>
            </a:r>
            <a:endParaRPr sz="882" dirty="0">
              <a:latin typeface="Arial"/>
              <a:cs typeface="Arial"/>
            </a:endParaRPr>
          </a:p>
          <a:p>
            <a:pPr marL="11206">
              <a:lnSpc>
                <a:spcPts val="1037"/>
              </a:lnSpc>
            </a:pPr>
            <a:r>
              <a:rPr sz="882" dirty="0">
                <a:latin typeface="Arial"/>
                <a:cs typeface="Arial"/>
              </a:rPr>
              <a:t>Follow</a:t>
            </a:r>
            <a:r>
              <a:rPr sz="882" spc="-22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up</a:t>
            </a:r>
            <a:r>
              <a:rPr sz="882" spc="-18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concussion</a:t>
            </a:r>
            <a:r>
              <a:rPr sz="882" spc="-18" dirty="0">
                <a:latin typeface="Arial"/>
                <a:cs typeface="Arial"/>
              </a:rPr>
              <a:t> </a:t>
            </a:r>
            <a:r>
              <a:rPr sz="882" spc="-9" dirty="0">
                <a:latin typeface="Arial"/>
                <a:cs typeface="Arial"/>
              </a:rPr>
              <a:t>clinic</a:t>
            </a:r>
            <a:endParaRPr sz="882" dirty="0">
              <a:latin typeface="Arial"/>
              <a:cs typeface="Arial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3890937" y="6150049"/>
            <a:ext cx="2008654" cy="948084"/>
          </a:xfrm>
          <a:prstGeom prst="rect">
            <a:avLst/>
          </a:prstGeom>
        </p:spPr>
        <p:txBody>
          <a:bodyPr vert="horz" wrap="square" lIns="0" tIns="25213" rIns="0" bIns="0" rtlCol="0">
            <a:spAutoFit/>
          </a:bodyPr>
          <a:lstStyle/>
          <a:p>
            <a:pPr marR="79566" algn="ctr">
              <a:spcBef>
                <a:spcPts val="199"/>
              </a:spcBef>
            </a:pPr>
            <a:r>
              <a:rPr sz="1147" b="1" dirty="0">
                <a:solidFill>
                  <a:srgbClr val="FFFFFF"/>
                </a:solidFill>
                <a:latin typeface="Arial"/>
                <a:cs typeface="Arial"/>
              </a:rPr>
              <a:t>kBIG</a:t>
            </a:r>
            <a:r>
              <a:rPr sz="1147" b="1" spc="62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147" b="1" spc="-44" dirty="0">
                <a:solidFill>
                  <a:srgbClr val="FFFFFF"/>
                </a:solidFill>
                <a:latin typeface="Arial"/>
                <a:cs typeface="Arial"/>
              </a:rPr>
              <a:t>0</a:t>
            </a:r>
            <a:endParaRPr sz="1147" dirty="0">
              <a:latin typeface="Arial"/>
              <a:cs typeface="Arial"/>
            </a:endParaRPr>
          </a:p>
          <a:p>
            <a:pPr marL="15129">
              <a:spcBef>
                <a:spcPts val="71"/>
              </a:spcBef>
            </a:pPr>
            <a:r>
              <a:rPr sz="1015" b="1" dirty="0">
                <a:solidFill>
                  <a:srgbClr val="FFFFFF"/>
                </a:solidFill>
                <a:latin typeface="Arial"/>
                <a:cs typeface="Arial"/>
              </a:rPr>
              <a:t>Low</a:t>
            </a:r>
            <a:r>
              <a:rPr sz="1015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15" b="1" dirty="0">
                <a:solidFill>
                  <a:srgbClr val="FFFFFF"/>
                </a:solidFill>
                <a:latin typeface="Arial"/>
                <a:cs typeface="Arial"/>
              </a:rPr>
              <a:t>risk</a:t>
            </a:r>
            <a:r>
              <a:rPr sz="1015" b="1" spc="-3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15" b="1" dirty="0">
                <a:solidFill>
                  <a:srgbClr val="FFFFFF"/>
                </a:solidFill>
                <a:latin typeface="Arial"/>
                <a:cs typeface="Arial"/>
              </a:rPr>
              <a:t>isolated</a:t>
            </a:r>
            <a:r>
              <a:rPr sz="1015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15" b="1" dirty="0">
                <a:solidFill>
                  <a:srgbClr val="FFFFFF"/>
                </a:solidFill>
                <a:latin typeface="Arial"/>
                <a:cs typeface="Arial"/>
              </a:rPr>
              <a:t>skull</a:t>
            </a:r>
            <a:r>
              <a:rPr sz="1015" b="1" spc="-3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15" b="1" spc="-9" dirty="0">
                <a:solidFill>
                  <a:srgbClr val="FFFFFF"/>
                </a:solidFill>
                <a:latin typeface="Arial"/>
                <a:cs typeface="Arial"/>
              </a:rPr>
              <a:t>fracture</a:t>
            </a:r>
            <a:endParaRPr sz="1015" dirty="0">
              <a:latin typeface="Arial"/>
              <a:cs typeface="Arial"/>
            </a:endParaRPr>
          </a:p>
          <a:p>
            <a:pPr marL="25215" marR="4483" indent="-2802">
              <a:lnSpc>
                <a:spcPts val="953"/>
              </a:lnSpc>
              <a:spcBef>
                <a:spcPts val="543"/>
              </a:spcBef>
            </a:pPr>
            <a:r>
              <a:rPr sz="882" dirty="0">
                <a:latin typeface="Arial"/>
                <a:cs typeface="Arial"/>
              </a:rPr>
              <a:t>Discharge</a:t>
            </a:r>
            <a:r>
              <a:rPr sz="882" spc="-13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from</a:t>
            </a:r>
            <a:r>
              <a:rPr sz="882" spc="-13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Emergency</a:t>
            </a:r>
            <a:r>
              <a:rPr sz="882" spc="-9" dirty="0">
                <a:latin typeface="Arial"/>
                <a:cs typeface="Arial"/>
              </a:rPr>
              <a:t> Department </a:t>
            </a:r>
            <a:r>
              <a:rPr sz="882" dirty="0">
                <a:latin typeface="Arial"/>
                <a:cs typeface="Arial"/>
              </a:rPr>
              <a:t>NO repeat head</a:t>
            </a:r>
            <a:r>
              <a:rPr sz="882" spc="4" dirty="0">
                <a:latin typeface="Arial"/>
                <a:cs typeface="Arial"/>
              </a:rPr>
              <a:t> </a:t>
            </a:r>
            <a:r>
              <a:rPr sz="882" spc="-22" dirty="0">
                <a:latin typeface="Arial"/>
                <a:cs typeface="Arial"/>
              </a:rPr>
              <a:t>CT</a:t>
            </a:r>
            <a:endParaRPr sz="882" dirty="0">
              <a:latin typeface="Arial"/>
              <a:cs typeface="Arial"/>
            </a:endParaRPr>
          </a:p>
          <a:p>
            <a:pPr marL="11206" marR="481318" indent="7845">
              <a:lnSpc>
                <a:spcPts val="1041"/>
              </a:lnSpc>
              <a:spcBef>
                <a:spcPts val="40"/>
              </a:spcBef>
            </a:pPr>
            <a:r>
              <a:rPr sz="882" dirty="0">
                <a:latin typeface="Arial"/>
                <a:cs typeface="Arial"/>
              </a:rPr>
              <a:t>NO</a:t>
            </a:r>
            <a:r>
              <a:rPr sz="882" spc="-26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neurosurgical</a:t>
            </a:r>
            <a:r>
              <a:rPr sz="882" spc="-26" dirty="0">
                <a:latin typeface="Arial"/>
                <a:cs typeface="Arial"/>
              </a:rPr>
              <a:t> </a:t>
            </a:r>
            <a:r>
              <a:rPr sz="882" spc="-9" dirty="0">
                <a:latin typeface="Arial"/>
                <a:cs typeface="Arial"/>
              </a:rPr>
              <a:t>consultation </a:t>
            </a:r>
            <a:r>
              <a:rPr sz="882" dirty="0">
                <a:latin typeface="Arial"/>
                <a:cs typeface="Arial"/>
              </a:rPr>
              <a:t>Follow</a:t>
            </a:r>
            <a:r>
              <a:rPr sz="882" spc="-22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up</a:t>
            </a:r>
            <a:r>
              <a:rPr sz="882" spc="-18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concussion</a:t>
            </a:r>
            <a:r>
              <a:rPr sz="882" spc="-18" dirty="0">
                <a:latin typeface="Arial"/>
                <a:cs typeface="Arial"/>
              </a:rPr>
              <a:t> </a:t>
            </a:r>
            <a:r>
              <a:rPr sz="882" spc="-9" dirty="0">
                <a:latin typeface="Arial"/>
                <a:cs typeface="Arial"/>
              </a:rPr>
              <a:t>clinic</a:t>
            </a:r>
            <a:endParaRPr sz="882" dirty="0">
              <a:latin typeface="Arial"/>
              <a:cs typeface="Arial"/>
            </a:endParaRPr>
          </a:p>
        </p:txBody>
      </p:sp>
      <p:grpSp>
        <p:nvGrpSpPr>
          <p:cNvPr id="68" name="object 68"/>
          <p:cNvGrpSpPr/>
          <p:nvPr/>
        </p:nvGrpSpPr>
        <p:grpSpPr>
          <a:xfrm>
            <a:off x="124833" y="4797802"/>
            <a:ext cx="3016624" cy="1315010"/>
            <a:chOff x="141478" y="5285108"/>
            <a:chExt cx="3418840" cy="1490345"/>
          </a:xfrm>
        </p:grpSpPr>
        <p:sp>
          <p:nvSpPr>
            <p:cNvPr id="69" name="object 69"/>
            <p:cNvSpPr/>
            <p:nvPr/>
          </p:nvSpPr>
          <p:spPr>
            <a:xfrm>
              <a:off x="1849469" y="6598781"/>
              <a:ext cx="0" cy="113664"/>
            </a:xfrm>
            <a:custGeom>
              <a:avLst/>
              <a:gdLst/>
              <a:ahLst/>
              <a:cxnLst/>
              <a:rect l="l" t="t" r="r" b="b"/>
              <a:pathLst>
                <a:path h="113665">
                  <a:moveTo>
                    <a:pt x="0" y="0"/>
                  </a:moveTo>
                  <a:lnTo>
                    <a:pt x="0" y="113284"/>
                  </a:lnTo>
                </a:path>
              </a:pathLst>
            </a:custGeom>
            <a:ln w="12700">
              <a:solidFill>
                <a:srgbClr val="757678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70" name="object 70"/>
            <p:cNvSpPr/>
            <p:nvPr/>
          </p:nvSpPr>
          <p:spPr>
            <a:xfrm>
              <a:off x="1805773" y="6699281"/>
              <a:ext cx="87630" cy="76200"/>
            </a:xfrm>
            <a:custGeom>
              <a:avLst/>
              <a:gdLst/>
              <a:ahLst/>
              <a:cxnLst/>
              <a:rect l="l" t="t" r="r" b="b"/>
              <a:pathLst>
                <a:path w="87630" h="76200">
                  <a:moveTo>
                    <a:pt x="87388" y="0"/>
                  </a:moveTo>
                  <a:lnTo>
                    <a:pt x="0" y="0"/>
                  </a:lnTo>
                  <a:lnTo>
                    <a:pt x="43700" y="75666"/>
                  </a:lnTo>
                  <a:lnTo>
                    <a:pt x="87388" y="0"/>
                  </a:lnTo>
                  <a:close/>
                </a:path>
              </a:pathLst>
            </a:custGeom>
            <a:solidFill>
              <a:srgbClr val="757678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71" name="object 71"/>
            <p:cNvSpPr/>
            <p:nvPr/>
          </p:nvSpPr>
          <p:spPr>
            <a:xfrm>
              <a:off x="2191146" y="5503451"/>
              <a:ext cx="1350645" cy="612775"/>
            </a:xfrm>
            <a:custGeom>
              <a:avLst/>
              <a:gdLst/>
              <a:ahLst/>
              <a:cxnLst/>
              <a:rect l="l" t="t" r="r" b="b"/>
              <a:pathLst>
                <a:path w="1350645" h="612775">
                  <a:moveTo>
                    <a:pt x="1350086" y="0"/>
                  </a:moveTo>
                  <a:lnTo>
                    <a:pt x="0" y="0"/>
                  </a:lnTo>
                  <a:lnTo>
                    <a:pt x="0" y="511746"/>
                  </a:lnTo>
                  <a:lnTo>
                    <a:pt x="7924" y="551003"/>
                  </a:lnTo>
                  <a:lnTo>
                    <a:pt x="29535" y="583060"/>
                  </a:lnTo>
                  <a:lnTo>
                    <a:pt x="61588" y="604672"/>
                  </a:lnTo>
                  <a:lnTo>
                    <a:pt x="100838" y="612597"/>
                  </a:lnTo>
                  <a:lnTo>
                    <a:pt x="1249235" y="612597"/>
                  </a:lnTo>
                  <a:lnTo>
                    <a:pt x="1288492" y="604672"/>
                  </a:lnTo>
                  <a:lnTo>
                    <a:pt x="1320549" y="583060"/>
                  </a:lnTo>
                  <a:lnTo>
                    <a:pt x="1342161" y="551003"/>
                  </a:lnTo>
                  <a:lnTo>
                    <a:pt x="1350086" y="511746"/>
                  </a:lnTo>
                  <a:lnTo>
                    <a:pt x="1350086" y="0"/>
                  </a:lnTo>
                  <a:close/>
                </a:path>
              </a:pathLst>
            </a:custGeom>
            <a:solidFill>
              <a:srgbClr val="00B43B">
                <a:alpha val="14999"/>
              </a:srgbClr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72" name="object 72"/>
            <p:cNvSpPr/>
            <p:nvPr/>
          </p:nvSpPr>
          <p:spPr>
            <a:xfrm>
              <a:off x="160528" y="5503449"/>
              <a:ext cx="3380740" cy="1035050"/>
            </a:xfrm>
            <a:custGeom>
              <a:avLst/>
              <a:gdLst/>
              <a:ahLst/>
              <a:cxnLst/>
              <a:rect l="l" t="t" r="r" b="b"/>
              <a:pathLst>
                <a:path w="3380740" h="1035050">
                  <a:moveTo>
                    <a:pt x="3287153" y="1034783"/>
                  </a:moveTo>
                  <a:lnTo>
                    <a:pt x="93548" y="1034783"/>
                  </a:lnTo>
                  <a:lnTo>
                    <a:pt x="57135" y="1027431"/>
                  </a:lnTo>
                  <a:lnTo>
                    <a:pt x="27400" y="1007383"/>
                  </a:lnTo>
                  <a:lnTo>
                    <a:pt x="7351" y="977647"/>
                  </a:lnTo>
                  <a:lnTo>
                    <a:pt x="0" y="941235"/>
                  </a:lnTo>
                  <a:lnTo>
                    <a:pt x="0" y="0"/>
                  </a:lnTo>
                  <a:lnTo>
                    <a:pt x="3380701" y="0"/>
                  </a:lnTo>
                  <a:lnTo>
                    <a:pt x="3380701" y="941235"/>
                  </a:lnTo>
                  <a:lnTo>
                    <a:pt x="3373350" y="977647"/>
                  </a:lnTo>
                  <a:lnTo>
                    <a:pt x="3353301" y="1007383"/>
                  </a:lnTo>
                  <a:lnTo>
                    <a:pt x="3323566" y="1027431"/>
                  </a:lnTo>
                  <a:lnTo>
                    <a:pt x="3287153" y="1034783"/>
                  </a:lnTo>
                  <a:close/>
                </a:path>
              </a:pathLst>
            </a:custGeom>
            <a:ln w="38100">
              <a:solidFill>
                <a:srgbClr val="00B43B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73" name="object 73"/>
            <p:cNvSpPr/>
            <p:nvPr/>
          </p:nvSpPr>
          <p:spPr>
            <a:xfrm>
              <a:off x="141876" y="5285108"/>
              <a:ext cx="3415665" cy="386715"/>
            </a:xfrm>
            <a:custGeom>
              <a:avLst/>
              <a:gdLst/>
              <a:ahLst/>
              <a:cxnLst/>
              <a:rect l="l" t="t" r="r" b="b"/>
              <a:pathLst>
                <a:path w="3415665" h="386714">
                  <a:moveTo>
                    <a:pt x="3318167" y="0"/>
                  </a:moveTo>
                  <a:lnTo>
                    <a:pt x="97015" y="0"/>
                  </a:lnTo>
                  <a:lnTo>
                    <a:pt x="59252" y="7625"/>
                  </a:lnTo>
                  <a:lnTo>
                    <a:pt x="28414" y="28421"/>
                  </a:lnTo>
                  <a:lnTo>
                    <a:pt x="7623" y="59262"/>
                  </a:lnTo>
                  <a:lnTo>
                    <a:pt x="0" y="97028"/>
                  </a:lnTo>
                  <a:lnTo>
                    <a:pt x="0" y="386118"/>
                  </a:lnTo>
                  <a:lnTo>
                    <a:pt x="3415182" y="386118"/>
                  </a:lnTo>
                  <a:lnTo>
                    <a:pt x="3415182" y="97028"/>
                  </a:lnTo>
                  <a:lnTo>
                    <a:pt x="3407558" y="59262"/>
                  </a:lnTo>
                  <a:lnTo>
                    <a:pt x="3386767" y="28421"/>
                  </a:lnTo>
                  <a:lnTo>
                    <a:pt x="3355930" y="7625"/>
                  </a:lnTo>
                  <a:lnTo>
                    <a:pt x="3318167" y="0"/>
                  </a:lnTo>
                  <a:close/>
                </a:path>
              </a:pathLst>
            </a:custGeom>
            <a:solidFill>
              <a:srgbClr val="00B43B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74" name="object 74"/>
          <p:cNvSpPr txBox="1"/>
          <p:nvPr/>
        </p:nvSpPr>
        <p:spPr>
          <a:xfrm>
            <a:off x="276273" y="4862193"/>
            <a:ext cx="2711263" cy="191799"/>
          </a:xfrm>
          <a:prstGeom prst="rect">
            <a:avLst/>
          </a:prstGeom>
        </p:spPr>
        <p:txBody>
          <a:bodyPr vert="horz" wrap="square" lIns="0" tIns="15128" rIns="0" bIns="0" rtlCol="0">
            <a:spAutoFit/>
          </a:bodyPr>
          <a:lstStyle/>
          <a:p>
            <a:pPr marL="11206">
              <a:spcBef>
                <a:spcPts val="119"/>
              </a:spcBef>
            </a:pPr>
            <a:r>
              <a:rPr sz="1147" b="1" dirty="0">
                <a:solidFill>
                  <a:srgbClr val="FFFFFF"/>
                </a:solidFill>
                <a:latin typeface="Arial"/>
                <a:cs typeface="Arial"/>
              </a:rPr>
              <a:t>Confirm</a:t>
            </a:r>
            <a:r>
              <a:rPr sz="1147" b="1" spc="10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147" b="1" dirty="0">
                <a:solidFill>
                  <a:srgbClr val="FFFFFF"/>
                </a:solidFill>
                <a:latin typeface="Arial"/>
                <a:cs typeface="Arial"/>
              </a:rPr>
              <a:t>Intracranial</a:t>
            </a:r>
            <a:r>
              <a:rPr sz="1147" b="1" spc="10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147" b="1" dirty="0">
                <a:solidFill>
                  <a:srgbClr val="FFFFFF"/>
                </a:solidFill>
                <a:latin typeface="Arial"/>
                <a:cs typeface="Arial"/>
              </a:rPr>
              <a:t>Hemorrhage</a:t>
            </a:r>
            <a:r>
              <a:rPr sz="1147" b="1" spc="10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147" b="1" spc="-18" dirty="0">
                <a:solidFill>
                  <a:srgbClr val="FFFFFF"/>
                </a:solidFill>
                <a:latin typeface="Arial"/>
                <a:cs typeface="Arial"/>
              </a:rPr>
              <a:t>Size</a:t>
            </a:r>
            <a:endParaRPr sz="1147">
              <a:latin typeface="Arial"/>
              <a:cs typeface="Arial"/>
            </a:endParaRPr>
          </a:p>
        </p:txBody>
      </p:sp>
      <p:sp>
        <p:nvSpPr>
          <p:cNvPr id="75" name="object 75"/>
          <p:cNvSpPr/>
          <p:nvPr/>
        </p:nvSpPr>
        <p:spPr>
          <a:xfrm>
            <a:off x="252714" y="5390690"/>
            <a:ext cx="1816474" cy="339538"/>
          </a:xfrm>
          <a:custGeom>
            <a:avLst/>
            <a:gdLst/>
            <a:ahLst/>
            <a:cxnLst/>
            <a:rect l="l" t="t" r="r" b="b"/>
            <a:pathLst>
              <a:path w="2058670" h="384810">
                <a:moveTo>
                  <a:pt x="32118" y="359841"/>
                </a:moveTo>
                <a:lnTo>
                  <a:pt x="24930" y="352653"/>
                </a:lnTo>
                <a:lnTo>
                  <a:pt x="7188" y="352653"/>
                </a:lnTo>
                <a:lnTo>
                  <a:pt x="0" y="359841"/>
                </a:lnTo>
                <a:lnTo>
                  <a:pt x="0" y="377571"/>
                </a:lnTo>
                <a:lnTo>
                  <a:pt x="7188" y="384759"/>
                </a:lnTo>
                <a:lnTo>
                  <a:pt x="24930" y="384759"/>
                </a:lnTo>
                <a:lnTo>
                  <a:pt x="32118" y="377571"/>
                </a:lnTo>
                <a:lnTo>
                  <a:pt x="32118" y="368706"/>
                </a:lnTo>
                <a:lnTo>
                  <a:pt x="32118" y="359841"/>
                </a:lnTo>
                <a:close/>
              </a:path>
              <a:path w="2058670" h="384810">
                <a:moveTo>
                  <a:pt x="32118" y="184315"/>
                </a:moveTo>
                <a:lnTo>
                  <a:pt x="24930" y="177126"/>
                </a:lnTo>
                <a:lnTo>
                  <a:pt x="7188" y="177126"/>
                </a:lnTo>
                <a:lnTo>
                  <a:pt x="0" y="184315"/>
                </a:lnTo>
                <a:lnTo>
                  <a:pt x="0" y="202044"/>
                </a:lnTo>
                <a:lnTo>
                  <a:pt x="7188" y="209232"/>
                </a:lnTo>
                <a:lnTo>
                  <a:pt x="24930" y="209232"/>
                </a:lnTo>
                <a:lnTo>
                  <a:pt x="32118" y="202044"/>
                </a:lnTo>
                <a:lnTo>
                  <a:pt x="32118" y="193179"/>
                </a:lnTo>
                <a:lnTo>
                  <a:pt x="32118" y="184315"/>
                </a:lnTo>
                <a:close/>
              </a:path>
              <a:path w="2058670" h="384810">
                <a:moveTo>
                  <a:pt x="32118" y="8775"/>
                </a:moveTo>
                <a:lnTo>
                  <a:pt x="24930" y="1587"/>
                </a:lnTo>
                <a:lnTo>
                  <a:pt x="7188" y="1587"/>
                </a:lnTo>
                <a:lnTo>
                  <a:pt x="0" y="8775"/>
                </a:lnTo>
                <a:lnTo>
                  <a:pt x="0" y="26504"/>
                </a:lnTo>
                <a:lnTo>
                  <a:pt x="7188" y="33693"/>
                </a:lnTo>
                <a:lnTo>
                  <a:pt x="24930" y="33693"/>
                </a:lnTo>
                <a:lnTo>
                  <a:pt x="32118" y="26504"/>
                </a:lnTo>
                <a:lnTo>
                  <a:pt x="32118" y="17640"/>
                </a:lnTo>
                <a:lnTo>
                  <a:pt x="32118" y="8775"/>
                </a:lnTo>
                <a:close/>
              </a:path>
              <a:path w="2058670" h="384810">
                <a:moveTo>
                  <a:pt x="2058543" y="6692"/>
                </a:moveTo>
                <a:lnTo>
                  <a:pt x="2051862" y="0"/>
                </a:lnTo>
                <a:lnTo>
                  <a:pt x="2035365" y="0"/>
                </a:lnTo>
                <a:lnTo>
                  <a:pt x="2028685" y="6692"/>
                </a:lnTo>
                <a:lnTo>
                  <a:pt x="2028685" y="23177"/>
                </a:lnTo>
                <a:lnTo>
                  <a:pt x="2035365" y="29870"/>
                </a:lnTo>
                <a:lnTo>
                  <a:pt x="2051862" y="29870"/>
                </a:lnTo>
                <a:lnTo>
                  <a:pt x="2058543" y="23177"/>
                </a:lnTo>
                <a:lnTo>
                  <a:pt x="2058543" y="14935"/>
                </a:lnTo>
                <a:lnTo>
                  <a:pt x="2058543" y="6692"/>
                </a:lnTo>
                <a:close/>
              </a:path>
            </a:pathLst>
          </a:custGeom>
          <a:solidFill>
            <a:srgbClr val="00B43B"/>
          </a:solidFill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76" name="object 76"/>
          <p:cNvSpPr txBox="1"/>
          <p:nvPr/>
        </p:nvSpPr>
        <p:spPr>
          <a:xfrm>
            <a:off x="1963815" y="5168790"/>
            <a:ext cx="919443" cy="282800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882" b="1" dirty="0">
                <a:latin typeface="Arial"/>
                <a:cs typeface="Arial"/>
              </a:rPr>
              <a:t>Clinical </a:t>
            </a:r>
            <a:r>
              <a:rPr sz="882" b="1" spc="-9" dirty="0">
                <a:latin typeface="Arial"/>
                <a:cs typeface="Arial"/>
              </a:rPr>
              <a:t>Findings</a:t>
            </a:r>
            <a:endParaRPr sz="882">
              <a:latin typeface="Arial"/>
              <a:cs typeface="Arial"/>
            </a:endParaRPr>
          </a:p>
          <a:p>
            <a:pPr marL="141762">
              <a:spcBef>
                <a:spcPts val="44"/>
              </a:spcBef>
            </a:pPr>
            <a:r>
              <a:rPr sz="882" dirty="0">
                <a:latin typeface="Arial"/>
                <a:cs typeface="Arial"/>
              </a:rPr>
              <a:t>GCS </a:t>
            </a:r>
            <a:r>
              <a:rPr sz="882" spc="-22" dirty="0">
                <a:latin typeface="Arial"/>
                <a:cs typeface="Arial"/>
              </a:rPr>
              <a:t>15</a:t>
            </a:r>
            <a:endParaRPr sz="882">
              <a:latin typeface="Arial"/>
              <a:cs typeface="Arial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179951" y="5150933"/>
            <a:ext cx="1236569" cy="621504"/>
          </a:xfrm>
          <a:prstGeom prst="rect">
            <a:avLst/>
          </a:prstGeom>
        </p:spPr>
        <p:txBody>
          <a:bodyPr vert="horz" wrap="square" lIns="0" tIns="29134" rIns="0" bIns="0" rtlCol="0">
            <a:spAutoFit/>
          </a:bodyPr>
          <a:lstStyle/>
          <a:p>
            <a:pPr algn="ctr">
              <a:spcBef>
                <a:spcPts val="229"/>
              </a:spcBef>
            </a:pPr>
            <a:r>
              <a:rPr sz="882" b="1" dirty="0">
                <a:latin typeface="Arial"/>
                <a:cs typeface="Arial"/>
              </a:rPr>
              <a:t>Radiographic</a:t>
            </a:r>
            <a:r>
              <a:rPr sz="882" b="1" spc="-49" dirty="0">
                <a:latin typeface="Arial"/>
                <a:cs typeface="Arial"/>
              </a:rPr>
              <a:t> </a:t>
            </a:r>
            <a:r>
              <a:rPr sz="882" b="1" spc="-9" dirty="0">
                <a:latin typeface="Arial"/>
                <a:cs typeface="Arial"/>
              </a:rPr>
              <a:t>Findings</a:t>
            </a:r>
            <a:endParaRPr sz="882">
              <a:latin typeface="Arial"/>
              <a:cs typeface="Arial"/>
            </a:endParaRPr>
          </a:p>
          <a:p>
            <a:pPr marL="127754" marR="522782">
              <a:lnSpc>
                <a:spcPts val="1218"/>
              </a:lnSpc>
              <a:spcBef>
                <a:spcPts val="49"/>
              </a:spcBef>
            </a:pPr>
            <a:r>
              <a:rPr sz="882" dirty="0">
                <a:latin typeface="Arial"/>
                <a:cs typeface="Arial"/>
              </a:rPr>
              <a:t>SDH</a:t>
            </a:r>
            <a:r>
              <a:rPr sz="882" spc="-31" dirty="0">
                <a:latin typeface="Arial"/>
                <a:cs typeface="Arial"/>
              </a:rPr>
              <a:t> </a:t>
            </a:r>
            <a:r>
              <a:rPr sz="882" spc="-18" dirty="0">
                <a:latin typeface="Arial"/>
                <a:cs typeface="Arial"/>
              </a:rPr>
              <a:t>≤4mm </a:t>
            </a:r>
            <a:r>
              <a:rPr sz="882" dirty="0">
                <a:latin typeface="Arial"/>
                <a:cs typeface="Arial"/>
              </a:rPr>
              <a:t>IPH</a:t>
            </a:r>
            <a:r>
              <a:rPr sz="882" spc="-9" dirty="0">
                <a:latin typeface="Arial"/>
                <a:cs typeface="Arial"/>
              </a:rPr>
              <a:t> </a:t>
            </a:r>
            <a:r>
              <a:rPr sz="882" spc="-18" dirty="0">
                <a:latin typeface="Arial"/>
                <a:cs typeface="Arial"/>
              </a:rPr>
              <a:t>≤4mm</a:t>
            </a:r>
            <a:endParaRPr sz="882">
              <a:latin typeface="Arial"/>
              <a:cs typeface="Arial"/>
            </a:endParaRPr>
          </a:p>
          <a:p>
            <a:pPr marR="15129" algn="ctr">
              <a:spcBef>
                <a:spcPts val="88"/>
              </a:spcBef>
            </a:pPr>
            <a:r>
              <a:rPr sz="882" dirty="0">
                <a:latin typeface="Arial"/>
                <a:cs typeface="Arial"/>
              </a:rPr>
              <a:t>SAH</a:t>
            </a:r>
            <a:r>
              <a:rPr sz="882" spc="-13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≤3</a:t>
            </a:r>
            <a:r>
              <a:rPr sz="882" spc="-9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sulci</a:t>
            </a:r>
            <a:r>
              <a:rPr sz="882" spc="-9" dirty="0">
                <a:latin typeface="Arial"/>
                <a:cs typeface="Arial"/>
              </a:rPr>
              <a:t> (total)</a:t>
            </a:r>
            <a:endParaRPr sz="882">
              <a:latin typeface="Arial"/>
              <a:cs typeface="Arial"/>
            </a:endParaRPr>
          </a:p>
        </p:txBody>
      </p:sp>
      <p:grpSp>
        <p:nvGrpSpPr>
          <p:cNvPr id="78" name="object 78"/>
          <p:cNvGrpSpPr/>
          <p:nvPr/>
        </p:nvGrpSpPr>
        <p:grpSpPr>
          <a:xfrm>
            <a:off x="130135" y="3204440"/>
            <a:ext cx="3016062" cy="1339103"/>
            <a:chOff x="147486" y="3479299"/>
            <a:chExt cx="3418204" cy="1517650"/>
          </a:xfrm>
        </p:grpSpPr>
        <p:sp>
          <p:nvSpPr>
            <p:cNvPr id="79" name="object 79"/>
            <p:cNvSpPr/>
            <p:nvPr/>
          </p:nvSpPr>
          <p:spPr>
            <a:xfrm>
              <a:off x="2197468" y="3697640"/>
              <a:ext cx="1350645" cy="1091565"/>
            </a:xfrm>
            <a:custGeom>
              <a:avLst/>
              <a:gdLst/>
              <a:ahLst/>
              <a:cxnLst/>
              <a:rect l="l" t="t" r="r" b="b"/>
              <a:pathLst>
                <a:path w="1350645" h="1091564">
                  <a:moveTo>
                    <a:pt x="1350098" y="0"/>
                  </a:moveTo>
                  <a:lnTo>
                    <a:pt x="0" y="0"/>
                  </a:lnTo>
                  <a:lnTo>
                    <a:pt x="0" y="986358"/>
                  </a:lnTo>
                  <a:lnTo>
                    <a:pt x="8218" y="1027066"/>
                  </a:lnTo>
                  <a:lnTo>
                    <a:pt x="30632" y="1060310"/>
                  </a:lnTo>
                  <a:lnTo>
                    <a:pt x="63875" y="1082723"/>
                  </a:lnTo>
                  <a:lnTo>
                    <a:pt x="104584" y="1090942"/>
                  </a:lnTo>
                  <a:lnTo>
                    <a:pt x="1245514" y="1090942"/>
                  </a:lnTo>
                  <a:lnTo>
                    <a:pt x="1286223" y="1082723"/>
                  </a:lnTo>
                  <a:lnTo>
                    <a:pt x="1319466" y="1060310"/>
                  </a:lnTo>
                  <a:lnTo>
                    <a:pt x="1341880" y="1027066"/>
                  </a:lnTo>
                  <a:lnTo>
                    <a:pt x="1350098" y="986358"/>
                  </a:lnTo>
                  <a:lnTo>
                    <a:pt x="1350098" y="0"/>
                  </a:lnTo>
                  <a:close/>
                </a:path>
              </a:pathLst>
            </a:custGeom>
            <a:solidFill>
              <a:srgbClr val="E1773E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80" name="object 80"/>
            <p:cNvSpPr/>
            <p:nvPr/>
          </p:nvSpPr>
          <p:spPr>
            <a:xfrm>
              <a:off x="166853" y="3697640"/>
              <a:ext cx="3379470" cy="1280160"/>
            </a:xfrm>
            <a:custGeom>
              <a:avLst/>
              <a:gdLst/>
              <a:ahLst/>
              <a:cxnLst/>
              <a:rect l="l" t="t" r="r" b="b"/>
              <a:pathLst>
                <a:path w="3379470" h="1280160">
                  <a:moveTo>
                    <a:pt x="3280727" y="1279817"/>
                  </a:moveTo>
                  <a:lnTo>
                    <a:pt x="98234" y="1279817"/>
                  </a:lnTo>
                  <a:lnTo>
                    <a:pt x="59996" y="1272097"/>
                  </a:lnTo>
                  <a:lnTo>
                    <a:pt x="28771" y="1251045"/>
                  </a:lnTo>
                  <a:lnTo>
                    <a:pt x="7719" y="1219820"/>
                  </a:lnTo>
                  <a:lnTo>
                    <a:pt x="0" y="1181582"/>
                  </a:lnTo>
                  <a:lnTo>
                    <a:pt x="0" y="0"/>
                  </a:lnTo>
                  <a:lnTo>
                    <a:pt x="3378962" y="0"/>
                  </a:lnTo>
                  <a:lnTo>
                    <a:pt x="3378962" y="1181582"/>
                  </a:lnTo>
                  <a:lnTo>
                    <a:pt x="3371242" y="1219820"/>
                  </a:lnTo>
                  <a:lnTo>
                    <a:pt x="3350190" y="1251045"/>
                  </a:lnTo>
                  <a:lnTo>
                    <a:pt x="3318965" y="1272097"/>
                  </a:lnTo>
                  <a:lnTo>
                    <a:pt x="3280727" y="1279817"/>
                  </a:lnTo>
                  <a:close/>
                </a:path>
              </a:pathLst>
            </a:custGeom>
            <a:ln w="38201">
              <a:solidFill>
                <a:srgbClr val="E1773E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81" name="object 81"/>
            <p:cNvSpPr/>
            <p:nvPr/>
          </p:nvSpPr>
          <p:spPr>
            <a:xfrm>
              <a:off x="148207" y="3479299"/>
              <a:ext cx="3415665" cy="386715"/>
            </a:xfrm>
            <a:custGeom>
              <a:avLst/>
              <a:gdLst/>
              <a:ahLst/>
              <a:cxnLst/>
              <a:rect l="l" t="t" r="r" b="b"/>
              <a:pathLst>
                <a:path w="3415665" h="386714">
                  <a:moveTo>
                    <a:pt x="3323221" y="0"/>
                  </a:moveTo>
                  <a:lnTo>
                    <a:pt x="91960" y="0"/>
                  </a:lnTo>
                  <a:lnTo>
                    <a:pt x="56165" y="7227"/>
                  </a:lnTo>
                  <a:lnTo>
                    <a:pt x="26935" y="26936"/>
                  </a:lnTo>
                  <a:lnTo>
                    <a:pt x="7226" y="56171"/>
                  </a:lnTo>
                  <a:lnTo>
                    <a:pt x="0" y="91973"/>
                  </a:lnTo>
                  <a:lnTo>
                    <a:pt x="0" y="386118"/>
                  </a:lnTo>
                  <a:lnTo>
                    <a:pt x="3415182" y="386118"/>
                  </a:lnTo>
                  <a:lnTo>
                    <a:pt x="3415182" y="91973"/>
                  </a:lnTo>
                  <a:lnTo>
                    <a:pt x="3407955" y="56171"/>
                  </a:lnTo>
                  <a:lnTo>
                    <a:pt x="3388247" y="26936"/>
                  </a:lnTo>
                  <a:lnTo>
                    <a:pt x="3359016" y="7227"/>
                  </a:lnTo>
                  <a:lnTo>
                    <a:pt x="3323221" y="0"/>
                  </a:lnTo>
                  <a:close/>
                </a:path>
              </a:pathLst>
            </a:custGeom>
            <a:solidFill>
              <a:srgbClr val="E2773E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82" name="object 82"/>
          <p:cNvSpPr txBox="1"/>
          <p:nvPr/>
        </p:nvSpPr>
        <p:spPr>
          <a:xfrm>
            <a:off x="349899" y="3268835"/>
            <a:ext cx="2453528" cy="191799"/>
          </a:xfrm>
          <a:prstGeom prst="rect">
            <a:avLst/>
          </a:prstGeom>
        </p:spPr>
        <p:txBody>
          <a:bodyPr vert="horz" wrap="square" lIns="0" tIns="15128" rIns="0" bIns="0" rtlCol="0">
            <a:spAutoFit/>
          </a:bodyPr>
          <a:lstStyle/>
          <a:p>
            <a:pPr marL="11206">
              <a:spcBef>
                <a:spcPts val="119"/>
              </a:spcBef>
            </a:pPr>
            <a:r>
              <a:rPr sz="1147" b="1" dirty="0">
                <a:solidFill>
                  <a:srgbClr val="FFFFFF"/>
                </a:solidFill>
                <a:latin typeface="Arial"/>
                <a:cs typeface="Arial"/>
              </a:rPr>
              <a:t>Are</a:t>
            </a:r>
            <a:r>
              <a:rPr sz="1147" b="1" spc="57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147" b="1" dirty="0">
                <a:solidFill>
                  <a:srgbClr val="FFFFFF"/>
                </a:solidFill>
                <a:latin typeface="Arial"/>
                <a:cs typeface="Arial"/>
              </a:rPr>
              <a:t>ANY</a:t>
            </a:r>
            <a:r>
              <a:rPr sz="1147" b="1" spc="62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147" b="1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1147" b="1" spc="62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147" b="1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147" b="1" spc="57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147" b="1" dirty="0">
                <a:solidFill>
                  <a:srgbClr val="FFFFFF"/>
                </a:solidFill>
                <a:latin typeface="Arial"/>
                <a:cs typeface="Arial"/>
              </a:rPr>
              <a:t>following</a:t>
            </a:r>
            <a:r>
              <a:rPr sz="1147" b="1" spc="62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147" b="1" spc="-9" dirty="0">
                <a:solidFill>
                  <a:srgbClr val="FFFFFF"/>
                </a:solidFill>
                <a:latin typeface="Arial"/>
                <a:cs typeface="Arial"/>
              </a:rPr>
              <a:t>present?</a:t>
            </a:r>
            <a:endParaRPr sz="1147" dirty="0">
              <a:latin typeface="Arial"/>
              <a:cs typeface="Arial"/>
            </a:endParaRPr>
          </a:p>
        </p:txBody>
      </p:sp>
      <p:sp>
        <p:nvSpPr>
          <p:cNvPr id="83" name="object 83"/>
          <p:cNvSpPr/>
          <p:nvPr/>
        </p:nvSpPr>
        <p:spPr>
          <a:xfrm>
            <a:off x="258306" y="3797326"/>
            <a:ext cx="1777253" cy="544046"/>
          </a:xfrm>
          <a:custGeom>
            <a:avLst/>
            <a:gdLst/>
            <a:ahLst/>
            <a:cxnLst/>
            <a:rect l="l" t="t" r="r" b="b"/>
            <a:pathLst>
              <a:path w="2014220" h="616585">
                <a:moveTo>
                  <a:pt x="32118" y="591629"/>
                </a:moveTo>
                <a:lnTo>
                  <a:pt x="24930" y="584441"/>
                </a:lnTo>
                <a:lnTo>
                  <a:pt x="7188" y="584441"/>
                </a:lnTo>
                <a:lnTo>
                  <a:pt x="0" y="591629"/>
                </a:lnTo>
                <a:lnTo>
                  <a:pt x="0" y="609358"/>
                </a:lnTo>
                <a:lnTo>
                  <a:pt x="7188" y="616546"/>
                </a:lnTo>
                <a:lnTo>
                  <a:pt x="24930" y="616546"/>
                </a:lnTo>
                <a:lnTo>
                  <a:pt x="32118" y="609358"/>
                </a:lnTo>
                <a:lnTo>
                  <a:pt x="32118" y="600494"/>
                </a:lnTo>
                <a:lnTo>
                  <a:pt x="32118" y="591629"/>
                </a:lnTo>
                <a:close/>
              </a:path>
              <a:path w="2014220" h="616585">
                <a:moveTo>
                  <a:pt x="32118" y="395274"/>
                </a:moveTo>
                <a:lnTo>
                  <a:pt x="24930" y="388086"/>
                </a:lnTo>
                <a:lnTo>
                  <a:pt x="7188" y="388086"/>
                </a:lnTo>
                <a:lnTo>
                  <a:pt x="0" y="395274"/>
                </a:lnTo>
                <a:lnTo>
                  <a:pt x="0" y="413004"/>
                </a:lnTo>
                <a:lnTo>
                  <a:pt x="7188" y="420192"/>
                </a:lnTo>
                <a:lnTo>
                  <a:pt x="24930" y="420192"/>
                </a:lnTo>
                <a:lnTo>
                  <a:pt x="32118" y="413004"/>
                </a:lnTo>
                <a:lnTo>
                  <a:pt x="32118" y="404139"/>
                </a:lnTo>
                <a:lnTo>
                  <a:pt x="32118" y="395274"/>
                </a:lnTo>
                <a:close/>
              </a:path>
              <a:path w="2014220" h="616585">
                <a:moveTo>
                  <a:pt x="32118" y="197243"/>
                </a:moveTo>
                <a:lnTo>
                  <a:pt x="24930" y="190055"/>
                </a:lnTo>
                <a:lnTo>
                  <a:pt x="7188" y="190055"/>
                </a:lnTo>
                <a:lnTo>
                  <a:pt x="0" y="197243"/>
                </a:lnTo>
                <a:lnTo>
                  <a:pt x="0" y="214972"/>
                </a:lnTo>
                <a:lnTo>
                  <a:pt x="7188" y="222161"/>
                </a:lnTo>
                <a:lnTo>
                  <a:pt x="24930" y="222161"/>
                </a:lnTo>
                <a:lnTo>
                  <a:pt x="32118" y="214972"/>
                </a:lnTo>
                <a:lnTo>
                  <a:pt x="32118" y="206108"/>
                </a:lnTo>
                <a:lnTo>
                  <a:pt x="32118" y="197243"/>
                </a:lnTo>
                <a:close/>
              </a:path>
              <a:path w="2014220" h="616585">
                <a:moveTo>
                  <a:pt x="32118" y="25463"/>
                </a:moveTo>
                <a:lnTo>
                  <a:pt x="24930" y="18275"/>
                </a:lnTo>
                <a:lnTo>
                  <a:pt x="7188" y="18275"/>
                </a:lnTo>
                <a:lnTo>
                  <a:pt x="0" y="25463"/>
                </a:lnTo>
                <a:lnTo>
                  <a:pt x="0" y="43192"/>
                </a:lnTo>
                <a:lnTo>
                  <a:pt x="7188" y="50380"/>
                </a:lnTo>
                <a:lnTo>
                  <a:pt x="24930" y="50380"/>
                </a:lnTo>
                <a:lnTo>
                  <a:pt x="32118" y="43192"/>
                </a:lnTo>
                <a:lnTo>
                  <a:pt x="32118" y="34328"/>
                </a:lnTo>
                <a:lnTo>
                  <a:pt x="32118" y="25463"/>
                </a:lnTo>
                <a:close/>
              </a:path>
              <a:path w="2014220" h="616585">
                <a:moveTo>
                  <a:pt x="2013813" y="532244"/>
                </a:moveTo>
                <a:lnTo>
                  <a:pt x="2007133" y="525551"/>
                </a:lnTo>
                <a:lnTo>
                  <a:pt x="1990636" y="525551"/>
                </a:lnTo>
                <a:lnTo>
                  <a:pt x="1983955" y="532244"/>
                </a:lnTo>
                <a:lnTo>
                  <a:pt x="1983955" y="548728"/>
                </a:lnTo>
                <a:lnTo>
                  <a:pt x="1990636" y="555409"/>
                </a:lnTo>
                <a:lnTo>
                  <a:pt x="2007133" y="555409"/>
                </a:lnTo>
                <a:lnTo>
                  <a:pt x="2013813" y="548728"/>
                </a:lnTo>
                <a:lnTo>
                  <a:pt x="2013813" y="540486"/>
                </a:lnTo>
                <a:lnTo>
                  <a:pt x="2013813" y="532244"/>
                </a:lnTo>
                <a:close/>
              </a:path>
              <a:path w="2014220" h="616585">
                <a:moveTo>
                  <a:pt x="2013813" y="125971"/>
                </a:moveTo>
                <a:lnTo>
                  <a:pt x="2007133" y="119278"/>
                </a:lnTo>
                <a:lnTo>
                  <a:pt x="1990636" y="119278"/>
                </a:lnTo>
                <a:lnTo>
                  <a:pt x="1983955" y="125971"/>
                </a:lnTo>
                <a:lnTo>
                  <a:pt x="1983955" y="142455"/>
                </a:lnTo>
                <a:lnTo>
                  <a:pt x="1990636" y="149136"/>
                </a:lnTo>
                <a:lnTo>
                  <a:pt x="2007133" y="149136"/>
                </a:lnTo>
                <a:lnTo>
                  <a:pt x="2013813" y="142455"/>
                </a:lnTo>
                <a:lnTo>
                  <a:pt x="2013813" y="134213"/>
                </a:lnTo>
                <a:lnTo>
                  <a:pt x="2013813" y="125971"/>
                </a:lnTo>
                <a:close/>
              </a:path>
              <a:path w="2014220" h="616585">
                <a:moveTo>
                  <a:pt x="2013813" y="6692"/>
                </a:moveTo>
                <a:lnTo>
                  <a:pt x="2007133" y="0"/>
                </a:lnTo>
                <a:lnTo>
                  <a:pt x="1990636" y="0"/>
                </a:lnTo>
                <a:lnTo>
                  <a:pt x="1983955" y="6692"/>
                </a:lnTo>
                <a:lnTo>
                  <a:pt x="1983955" y="23177"/>
                </a:lnTo>
                <a:lnTo>
                  <a:pt x="1990636" y="29870"/>
                </a:lnTo>
                <a:lnTo>
                  <a:pt x="2007133" y="29870"/>
                </a:lnTo>
                <a:lnTo>
                  <a:pt x="2013813" y="23177"/>
                </a:lnTo>
                <a:lnTo>
                  <a:pt x="2013813" y="14935"/>
                </a:lnTo>
                <a:lnTo>
                  <a:pt x="2013813" y="6692"/>
                </a:lnTo>
                <a:close/>
              </a:path>
            </a:pathLst>
          </a:custGeom>
          <a:solidFill>
            <a:srgbClr val="E1773E"/>
          </a:solidFill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84" name="object 84"/>
          <p:cNvSpPr txBox="1"/>
          <p:nvPr/>
        </p:nvSpPr>
        <p:spPr>
          <a:xfrm>
            <a:off x="185531" y="3547143"/>
            <a:ext cx="1729628" cy="833732"/>
          </a:xfrm>
          <a:prstGeom prst="rect">
            <a:avLst/>
          </a:prstGeom>
        </p:spPr>
        <p:txBody>
          <a:bodyPr vert="horz" wrap="square" lIns="0" tIns="39221" rIns="0" bIns="0" rtlCol="0">
            <a:spAutoFit/>
          </a:bodyPr>
          <a:lstStyle/>
          <a:p>
            <a:pPr marL="11206">
              <a:spcBef>
                <a:spcPts val="309"/>
              </a:spcBef>
            </a:pPr>
            <a:r>
              <a:rPr sz="882" b="1" dirty="0">
                <a:latin typeface="Arial"/>
                <a:cs typeface="Arial"/>
              </a:rPr>
              <a:t>Radiographic</a:t>
            </a:r>
            <a:r>
              <a:rPr sz="882" b="1" spc="-49" dirty="0">
                <a:latin typeface="Arial"/>
                <a:cs typeface="Arial"/>
              </a:rPr>
              <a:t> </a:t>
            </a:r>
            <a:r>
              <a:rPr sz="882" b="1" spc="-9" dirty="0">
                <a:latin typeface="Arial"/>
                <a:cs typeface="Arial"/>
              </a:rPr>
              <a:t>Findings</a:t>
            </a:r>
            <a:endParaRPr sz="882">
              <a:latin typeface="Arial"/>
              <a:cs typeface="Arial"/>
            </a:endParaRPr>
          </a:p>
          <a:p>
            <a:pPr marL="132797">
              <a:spcBef>
                <a:spcPts val="224"/>
              </a:spcBef>
            </a:pPr>
            <a:r>
              <a:rPr sz="882" dirty="0">
                <a:latin typeface="Arial"/>
                <a:cs typeface="Arial"/>
              </a:rPr>
              <a:t>EDH</a:t>
            </a:r>
            <a:r>
              <a:rPr sz="882" spc="-31" dirty="0">
                <a:latin typeface="Arial"/>
                <a:cs typeface="Arial"/>
              </a:rPr>
              <a:t> </a:t>
            </a:r>
            <a:r>
              <a:rPr sz="882" spc="-18" dirty="0">
                <a:latin typeface="Arial"/>
                <a:cs typeface="Arial"/>
              </a:rPr>
              <a:t>&lt;8mm</a:t>
            </a:r>
            <a:endParaRPr sz="882">
              <a:latin typeface="Arial"/>
              <a:cs typeface="Arial"/>
            </a:endParaRPr>
          </a:p>
          <a:p>
            <a:pPr marL="132797">
              <a:spcBef>
                <a:spcPts val="146"/>
              </a:spcBef>
            </a:pPr>
            <a:r>
              <a:rPr sz="882" dirty="0">
                <a:latin typeface="Arial"/>
                <a:cs typeface="Arial"/>
              </a:rPr>
              <a:t>SDH</a:t>
            </a:r>
            <a:r>
              <a:rPr sz="882" spc="-9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4.1</a:t>
            </a:r>
            <a:r>
              <a:rPr sz="882" spc="-4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–</a:t>
            </a:r>
            <a:r>
              <a:rPr sz="882" spc="-9" dirty="0">
                <a:latin typeface="Arial"/>
                <a:cs typeface="Arial"/>
              </a:rPr>
              <a:t> 7.9mm</a:t>
            </a:r>
            <a:endParaRPr sz="882">
              <a:latin typeface="Arial"/>
              <a:cs typeface="Arial"/>
            </a:endParaRPr>
          </a:p>
          <a:p>
            <a:pPr marL="132797">
              <a:spcBef>
                <a:spcPts val="331"/>
              </a:spcBef>
            </a:pPr>
            <a:r>
              <a:rPr sz="882" dirty="0">
                <a:latin typeface="Arial"/>
                <a:cs typeface="Arial"/>
              </a:rPr>
              <a:t>IPH</a:t>
            </a:r>
            <a:r>
              <a:rPr sz="882" spc="-4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4.1 – </a:t>
            </a:r>
            <a:r>
              <a:rPr sz="882" spc="-9" dirty="0">
                <a:latin typeface="Arial"/>
                <a:cs typeface="Arial"/>
              </a:rPr>
              <a:t>7.9mm</a:t>
            </a:r>
            <a:endParaRPr sz="882">
              <a:latin typeface="Arial"/>
              <a:cs typeface="Arial"/>
            </a:endParaRPr>
          </a:p>
          <a:p>
            <a:pPr marL="132797">
              <a:spcBef>
                <a:spcPts val="322"/>
              </a:spcBef>
            </a:pPr>
            <a:r>
              <a:rPr sz="882" dirty="0">
                <a:latin typeface="Arial"/>
                <a:cs typeface="Arial"/>
              </a:rPr>
              <a:t>SAH&gt;3</a:t>
            </a:r>
            <a:r>
              <a:rPr sz="882" spc="-13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sulci,</a:t>
            </a:r>
            <a:r>
              <a:rPr sz="882" spc="-13" dirty="0">
                <a:latin typeface="Arial"/>
                <a:cs typeface="Arial"/>
              </a:rPr>
              <a:t> </a:t>
            </a:r>
            <a:r>
              <a:rPr sz="882" dirty="0">
                <a:latin typeface="Arial"/>
                <a:cs typeface="Arial"/>
              </a:rPr>
              <a:t>single</a:t>
            </a:r>
            <a:r>
              <a:rPr sz="882" spc="-13" dirty="0">
                <a:latin typeface="Arial"/>
                <a:cs typeface="Arial"/>
              </a:rPr>
              <a:t> </a:t>
            </a:r>
            <a:r>
              <a:rPr sz="882" spc="-9" dirty="0">
                <a:latin typeface="Arial"/>
                <a:cs typeface="Arial"/>
              </a:rPr>
              <a:t>hemisphere</a:t>
            </a:r>
            <a:endParaRPr sz="882">
              <a:latin typeface="Arial"/>
              <a:cs typeface="Arial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1969395" y="3575432"/>
            <a:ext cx="1113865" cy="744145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882" b="1" dirty="0">
                <a:latin typeface="Arial"/>
                <a:cs typeface="Arial"/>
              </a:rPr>
              <a:t>Clinical </a:t>
            </a:r>
            <a:r>
              <a:rPr sz="882" b="1" spc="-9" dirty="0">
                <a:latin typeface="Arial"/>
                <a:cs typeface="Arial"/>
              </a:rPr>
              <a:t>Findings</a:t>
            </a:r>
            <a:endParaRPr sz="882">
              <a:latin typeface="Arial"/>
              <a:cs typeface="Arial"/>
            </a:endParaRPr>
          </a:p>
          <a:p>
            <a:pPr marL="102539">
              <a:lnSpc>
                <a:spcPts val="1015"/>
              </a:lnSpc>
              <a:spcBef>
                <a:spcPts val="44"/>
              </a:spcBef>
            </a:pPr>
            <a:r>
              <a:rPr sz="882" dirty="0">
                <a:latin typeface="Arial"/>
                <a:cs typeface="Arial"/>
              </a:rPr>
              <a:t>GCS</a:t>
            </a:r>
            <a:r>
              <a:rPr sz="882" spc="13" dirty="0">
                <a:latin typeface="Arial"/>
                <a:cs typeface="Arial"/>
              </a:rPr>
              <a:t> </a:t>
            </a:r>
            <a:r>
              <a:rPr sz="882" spc="-9" dirty="0">
                <a:latin typeface="Arial"/>
                <a:cs typeface="Arial"/>
              </a:rPr>
              <a:t>13-</a:t>
            </a:r>
            <a:r>
              <a:rPr sz="882" spc="-22" dirty="0">
                <a:latin typeface="Arial"/>
                <a:cs typeface="Arial"/>
              </a:rPr>
              <a:t>14</a:t>
            </a:r>
            <a:endParaRPr sz="882">
              <a:latin typeface="Arial"/>
              <a:cs typeface="Arial"/>
            </a:endParaRPr>
          </a:p>
          <a:p>
            <a:pPr marL="105900" marR="4483">
              <a:lnSpc>
                <a:spcPct val="84300"/>
              </a:lnSpc>
              <a:spcBef>
                <a:spcPts val="124"/>
              </a:spcBef>
            </a:pPr>
            <a:r>
              <a:rPr sz="882" dirty="0">
                <a:latin typeface="Arial"/>
                <a:cs typeface="Arial"/>
              </a:rPr>
              <a:t>Persistent </a:t>
            </a:r>
            <a:r>
              <a:rPr sz="882" spc="-9" dirty="0">
                <a:latin typeface="Arial"/>
                <a:cs typeface="Arial"/>
              </a:rPr>
              <a:t>nausea, </a:t>
            </a:r>
            <a:r>
              <a:rPr sz="882" dirty="0">
                <a:latin typeface="Arial"/>
                <a:cs typeface="Arial"/>
              </a:rPr>
              <a:t>vomiting, </a:t>
            </a:r>
            <a:r>
              <a:rPr sz="882" spc="-9" dirty="0">
                <a:latin typeface="Arial"/>
                <a:cs typeface="Arial"/>
              </a:rPr>
              <a:t>intractable headache Intoxication</a:t>
            </a:r>
            <a:endParaRPr sz="882">
              <a:latin typeface="Arial"/>
              <a:cs typeface="Arial"/>
            </a:endParaRPr>
          </a:p>
        </p:txBody>
      </p:sp>
      <p:grpSp>
        <p:nvGrpSpPr>
          <p:cNvPr id="86" name="object 86"/>
          <p:cNvGrpSpPr/>
          <p:nvPr/>
        </p:nvGrpSpPr>
        <p:grpSpPr>
          <a:xfrm>
            <a:off x="1593329" y="3026810"/>
            <a:ext cx="77321" cy="1726266"/>
            <a:chOff x="1805773" y="3277984"/>
            <a:chExt cx="87630" cy="1956435"/>
          </a:xfrm>
        </p:grpSpPr>
        <p:sp>
          <p:nvSpPr>
            <p:cNvPr id="87" name="object 87"/>
            <p:cNvSpPr/>
            <p:nvPr/>
          </p:nvSpPr>
          <p:spPr>
            <a:xfrm>
              <a:off x="1849469" y="5058139"/>
              <a:ext cx="0" cy="113664"/>
            </a:xfrm>
            <a:custGeom>
              <a:avLst/>
              <a:gdLst/>
              <a:ahLst/>
              <a:cxnLst/>
              <a:rect l="l" t="t" r="r" b="b"/>
              <a:pathLst>
                <a:path h="113664">
                  <a:moveTo>
                    <a:pt x="0" y="0"/>
                  </a:moveTo>
                  <a:lnTo>
                    <a:pt x="0" y="113284"/>
                  </a:lnTo>
                </a:path>
              </a:pathLst>
            </a:custGeom>
            <a:ln w="12700">
              <a:solidFill>
                <a:srgbClr val="757678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88" name="object 88"/>
            <p:cNvSpPr/>
            <p:nvPr/>
          </p:nvSpPr>
          <p:spPr>
            <a:xfrm>
              <a:off x="1805773" y="5158641"/>
              <a:ext cx="87630" cy="76200"/>
            </a:xfrm>
            <a:custGeom>
              <a:avLst/>
              <a:gdLst/>
              <a:ahLst/>
              <a:cxnLst/>
              <a:rect l="l" t="t" r="r" b="b"/>
              <a:pathLst>
                <a:path w="87630" h="76200">
                  <a:moveTo>
                    <a:pt x="87388" y="0"/>
                  </a:moveTo>
                  <a:lnTo>
                    <a:pt x="0" y="0"/>
                  </a:lnTo>
                  <a:lnTo>
                    <a:pt x="43700" y="75666"/>
                  </a:lnTo>
                  <a:lnTo>
                    <a:pt x="87388" y="0"/>
                  </a:lnTo>
                  <a:close/>
                </a:path>
              </a:pathLst>
            </a:custGeom>
            <a:solidFill>
              <a:srgbClr val="757678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89" name="object 89"/>
            <p:cNvSpPr/>
            <p:nvPr/>
          </p:nvSpPr>
          <p:spPr>
            <a:xfrm>
              <a:off x="1849469" y="3277984"/>
              <a:ext cx="0" cy="113664"/>
            </a:xfrm>
            <a:custGeom>
              <a:avLst/>
              <a:gdLst/>
              <a:ahLst/>
              <a:cxnLst/>
              <a:rect l="l" t="t" r="r" b="b"/>
              <a:pathLst>
                <a:path h="113664">
                  <a:moveTo>
                    <a:pt x="0" y="0"/>
                  </a:moveTo>
                  <a:lnTo>
                    <a:pt x="0" y="113284"/>
                  </a:lnTo>
                </a:path>
              </a:pathLst>
            </a:custGeom>
            <a:ln w="12700">
              <a:solidFill>
                <a:srgbClr val="757678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90" name="object 90"/>
            <p:cNvSpPr/>
            <p:nvPr/>
          </p:nvSpPr>
          <p:spPr>
            <a:xfrm>
              <a:off x="1805773" y="3378484"/>
              <a:ext cx="87630" cy="76200"/>
            </a:xfrm>
            <a:custGeom>
              <a:avLst/>
              <a:gdLst/>
              <a:ahLst/>
              <a:cxnLst/>
              <a:rect l="l" t="t" r="r" b="b"/>
              <a:pathLst>
                <a:path w="87630" h="76200">
                  <a:moveTo>
                    <a:pt x="87388" y="0"/>
                  </a:moveTo>
                  <a:lnTo>
                    <a:pt x="0" y="0"/>
                  </a:lnTo>
                  <a:lnTo>
                    <a:pt x="43700" y="75666"/>
                  </a:lnTo>
                  <a:lnTo>
                    <a:pt x="87388" y="0"/>
                  </a:lnTo>
                  <a:close/>
                </a:path>
              </a:pathLst>
            </a:custGeom>
            <a:solidFill>
              <a:srgbClr val="757678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37FBD3ED-A008-78FF-B5FC-0F64D61E11B6}"/>
              </a:ext>
            </a:extLst>
          </p:cNvPr>
          <p:cNvGrpSpPr/>
          <p:nvPr/>
        </p:nvGrpSpPr>
        <p:grpSpPr>
          <a:xfrm>
            <a:off x="93027" y="7362035"/>
            <a:ext cx="6835370" cy="1026152"/>
            <a:chOff x="125184" y="7383745"/>
            <a:chExt cx="6835370" cy="1026152"/>
          </a:xfrm>
        </p:grpSpPr>
        <p:sp>
          <p:nvSpPr>
            <p:cNvPr id="92" name="object 92"/>
            <p:cNvSpPr/>
            <p:nvPr/>
          </p:nvSpPr>
          <p:spPr>
            <a:xfrm>
              <a:off x="125184" y="7383745"/>
              <a:ext cx="6639697" cy="1026152"/>
            </a:xfrm>
            <a:custGeom>
              <a:avLst/>
              <a:gdLst/>
              <a:ahLst/>
              <a:cxnLst/>
              <a:rect l="l" t="t" r="r" b="b"/>
              <a:pathLst>
                <a:path w="7357745" h="1153795">
                  <a:moveTo>
                    <a:pt x="7264450" y="1153782"/>
                  </a:moveTo>
                  <a:lnTo>
                    <a:pt x="93116" y="1153782"/>
                  </a:lnTo>
                  <a:lnTo>
                    <a:pt x="56873" y="1146466"/>
                  </a:lnTo>
                  <a:lnTo>
                    <a:pt x="27274" y="1126513"/>
                  </a:lnTo>
                  <a:lnTo>
                    <a:pt x="7318" y="1096919"/>
                  </a:lnTo>
                  <a:lnTo>
                    <a:pt x="0" y="1060678"/>
                  </a:lnTo>
                  <a:lnTo>
                    <a:pt x="0" y="93116"/>
                  </a:lnTo>
                  <a:lnTo>
                    <a:pt x="7318" y="56873"/>
                  </a:lnTo>
                  <a:lnTo>
                    <a:pt x="27274" y="27274"/>
                  </a:lnTo>
                  <a:lnTo>
                    <a:pt x="56873" y="7318"/>
                  </a:lnTo>
                  <a:lnTo>
                    <a:pt x="93116" y="0"/>
                  </a:lnTo>
                  <a:lnTo>
                    <a:pt x="7264450" y="0"/>
                  </a:lnTo>
                  <a:lnTo>
                    <a:pt x="7300692" y="7318"/>
                  </a:lnTo>
                  <a:lnTo>
                    <a:pt x="7330286" y="27274"/>
                  </a:lnTo>
                  <a:lnTo>
                    <a:pt x="7350238" y="56873"/>
                  </a:lnTo>
                  <a:lnTo>
                    <a:pt x="7357554" y="93116"/>
                  </a:lnTo>
                  <a:lnTo>
                    <a:pt x="7357554" y="1060678"/>
                  </a:lnTo>
                  <a:lnTo>
                    <a:pt x="7350238" y="1096919"/>
                  </a:lnTo>
                  <a:lnTo>
                    <a:pt x="7330286" y="1126513"/>
                  </a:lnTo>
                  <a:lnTo>
                    <a:pt x="7300692" y="1146466"/>
                  </a:lnTo>
                  <a:lnTo>
                    <a:pt x="7264450" y="1153782"/>
                  </a:lnTo>
                  <a:close/>
                </a:path>
              </a:pathLst>
            </a:custGeom>
            <a:ln w="19050">
              <a:solidFill>
                <a:srgbClr val="E2773E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93" name="object 93"/>
            <p:cNvSpPr txBox="1"/>
            <p:nvPr/>
          </p:nvSpPr>
          <p:spPr>
            <a:xfrm>
              <a:off x="157434" y="7450551"/>
              <a:ext cx="6803120" cy="885914"/>
            </a:xfrm>
            <a:prstGeom prst="rect">
              <a:avLst/>
            </a:prstGeom>
          </p:spPr>
          <p:txBody>
            <a:bodyPr vert="horz" wrap="square" lIns="0" tIns="11206" rIns="0" bIns="0" rtlCol="0">
              <a:spAutoFit/>
            </a:bodyPr>
            <a:lstStyle/>
            <a:p>
              <a:pPr marL="67799" indent="-56593">
                <a:spcBef>
                  <a:spcPts val="88"/>
                </a:spcBef>
                <a:buFontTx/>
                <a:buChar char="•"/>
                <a:tabLst>
                  <a:tab pos="67799" algn="l"/>
                </a:tabLst>
              </a:pPr>
              <a:r>
                <a:rPr sz="800" dirty="0">
                  <a:latin typeface="Arial"/>
                  <a:cs typeface="Arial"/>
                </a:rPr>
                <a:t>Low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risk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spc="-9" dirty="0">
                  <a:latin typeface="Arial"/>
                  <a:cs typeface="Arial"/>
                </a:rPr>
                <a:t>isolated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skull</a:t>
              </a:r>
              <a:r>
                <a:rPr sz="800" spc="-9" dirty="0">
                  <a:latin typeface="Arial"/>
                  <a:cs typeface="Arial"/>
                </a:rPr>
                <a:t> fracture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and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spc="-9" dirty="0">
                  <a:latin typeface="Arial"/>
                  <a:cs typeface="Arial"/>
                </a:rPr>
                <a:t>concern </a:t>
              </a:r>
              <a:r>
                <a:rPr sz="800" dirty="0">
                  <a:latin typeface="Arial"/>
                  <a:cs typeface="Arial"/>
                </a:rPr>
                <a:t>for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child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spc="-9" dirty="0">
                  <a:latin typeface="Arial"/>
                  <a:cs typeface="Arial"/>
                </a:rPr>
                <a:t>physical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abuse: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please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call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safe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and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healthy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families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for</a:t>
              </a:r>
              <a:r>
                <a:rPr sz="800" spc="-9" dirty="0">
                  <a:latin typeface="Arial"/>
                  <a:cs typeface="Arial"/>
                </a:rPr>
                <a:t> recommendations.</a:t>
              </a:r>
              <a:r>
                <a:rPr lang="en-US" sz="800" spc="-9" dirty="0">
                  <a:latin typeface="Arial"/>
                  <a:cs typeface="Arial"/>
                </a:rPr>
                <a:t> </a:t>
              </a:r>
              <a:r>
                <a:rPr lang="en-US" sz="800" b="1" dirty="0">
                  <a:latin typeface="Arial"/>
                  <a:cs typeface="Arial"/>
                </a:rPr>
                <a:t>(801)</a:t>
              </a:r>
              <a:r>
                <a:rPr lang="en-US" sz="800" b="1" spc="-9" dirty="0">
                  <a:latin typeface="Arial"/>
                  <a:cs typeface="Arial"/>
                </a:rPr>
                <a:t> 442-</a:t>
              </a:r>
              <a:r>
                <a:rPr lang="en-US" sz="800" b="1" dirty="0">
                  <a:latin typeface="Arial"/>
                  <a:cs typeface="Arial"/>
                </a:rPr>
                <a:t>SAFE</a:t>
              </a:r>
              <a:r>
                <a:rPr lang="en-US" sz="800" b="1" spc="-9" dirty="0">
                  <a:latin typeface="Arial"/>
                  <a:cs typeface="Arial"/>
                </a:rPr>
                <a:t> (7233)   </a:t>
              </a:r>
              <a:r>
                <a:rPr sz="800" spc="-9" dirty="0">
                  <a:latin typeface="Arial"/>
                  <a:cs typeface="Arial"/>
                </a:rPr>
                <a:t>Otherwise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treat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as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kBIG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spc="-22" dirty="0">
                  <a:latin typeface="Arial"/>
                  <a:cs typeface="Arial"/>
                </a:rPr>
                <a:t>0.</a:t>
              </a:r>
              <a:r>
                <a:rPr lang="en-US" sz="800" spc="-22" dirty="0">
                  <a:latin typeface="Arial"/>
                  <a:cs typeface="Arial"/>
                </a:rPr>
                <a:t> </a:t>
              </a:r>
            </a:p>
            <a:p>
              <a:pPr marL="67799" indent="-56593">
                <a:spcBef>
                  <a:spcPts val="88"/>
                </a:spcBef>
                <a:buChar char="•"/>
                <a:tabLst>
                  <a:tab pos="67799" algn="l"/>
                </a:tabLst>
              </a:pPr>
              <a:r>
                <a:rPr sz="800" dirty="0">
                  <a:latin typeface="Arial"/>
                  <a:cs typeface="Arial"/>
                </a:rPr>
                <a:t>Patients</a:t>
              </a:r>
              <a:r>
                <a:rPr sz="800" spc="-22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meet</a:t>
              </a:r>
              <a:r>
                <a:rPr sz="800" spc="-22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criteria</a:t>
              </a:r>
              <a:r>
                <a:rPr sz="800" spc="-22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if</a:t>
              </a:r>
              <a:r>
                <a:rPr sz="800" spc="-22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they</a:t>
              </a:r>
              <a:r>
                <a:rPr sz="800" spc="-22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have</a:t>
              </a:r>
              <a:r>
                <a:rPr sz="800" spc="-22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either</a:t>
              </a:r>
              <a:r>
                <a:rPr sz="800" spc="-22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the</a:t>
              </a:r>
              <a:r>
                <a:rPr sz="800" spc="-22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radiographic</a:t>
              </a:r>
              <a:r>
                <a:rPr sz="800" spc="-22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or</a:t>
              </a:r>
              <a:r>
                <a:rPr sz="800" spc="-22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clinical</a:t>
              </a:r>
              <a:r>
                <a:rPr sz="800" spc="-22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finding:</a:t>
              </a:r>
              <a:r>
                <a:rPr sz="800" spc="-22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don’t</a:t>
              </a:r>
              <a:r>
                <a:rPr sz="800" spc="-22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have</a:t>
              </a:r>
              <a:r>
                <a:rPr sz="800" spc="-22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to</a:t>
              </a:r>
              <a:r>
                <a:rPr sz="800" spc="-22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have</a:t>
              </a:r>
              <a:r>
                <a:rPr sz="800" spc="-22" dirty="0">
                  <a:latin typeface="Arial"/>
                  <a:cs typeface="Arial"/>
                </a:rPr>
                <a:t> </a:t>
              </a:r>
              <a:r>
                <a:rPr sz="800" spc="-18" dirty="0">
                  <a:latin typeface="Arial"/>
                  <a:cs typeface="Arial"/>
                </a:rPr>
                <a:t>both</a:t>
              </a:r>
              <a:endParaRPr sz="800" dirty="0">
                <a:latin typeface="Arial"/>
                <a:cs typeface="Arial"/>
              </a:endParaRPr>
            </a:p>
            <a:p>
              <a:pPr marL="67799" indent="-56593">
                <a:spcBef>
                  <a:spcPts val="35"/>
                </a:spcBef>
                <a:buChar char="•"/>
                <a:tabLst>
                  <a:tab pos="67799" algn="l"/>
                </a:tabLst>
              </a:pPr>
              <a:r>
                <a:rPr lang="en-US" sz="800" spc="-9" dirty="0">
                  <a:latin typeface="Arial"/>
                  <a:cs typeface="Arial"/>
                </a:rPr>
                <a:t>Sk</a:t>
              </a:r>
              <a:r>
                <a:rPr sz="800" dirty="0">
                  <a:latin typeface="Arial"/>
                  <a:cs typeface="Arial"/>
                </a:rPr>
                <a:t>ull</a:t>
              </a:r>
              <a:r>
                <a:rPr sz="800" spc="-9" dirty="0">
                  <a:latin typeface="Arial"/>
                  <a:cs typeface="Arial"/>
                </a:rPr>
                <a:t> fracture </a:t>
              </a:r>
              <a:r>
                <a:rPr sz="800" dirty="0">
                  <a:latin typeface="Arial"/>
                  <a:cs typeface="Arial"/>
                </a:rPr>
                <a:t>can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be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present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in</a:t>
              </a:r>
              <a:r>
                <a:rPr sz="800" spc="-9" dirty="0">
                  <a:latin typeface="Arial"/>
                  <a:cs typeface="Arial"/>
                </a:rPr>
                <a:t> addition </a:t>
              </a:r>
              <a:r>
                <a:rPr sz="800" dirty="0">
                  <a:latin typeface="Arial"/>
                  <a:cs typeface="Arial"/>
                </a:rPr>
                <a:t>to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bleed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or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symptoms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for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any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kbig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level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but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if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spc="-9" dirty="0">
                  <a:latin typeface="Arial"/>
                  <a:cs typeface="Arial"/>
                </a:rPr>
                <a:t>isolated </a:t>
              </a:r>
              <a:r>
                <a:rPr sz="800" dirty="0">
                  <a:latin typeface="Arial"/>
                  <a:cs typeface="Arial"/>
                </a:rPr>
                <a:t>and</a:t>
              </a:r>
              <a:r>
                <a:rPr sz="800" spc="-9" dirty="0">
                  <a:latin typeface="Arial"/>
                  <a:cs typeface="Arial"/>
                </a:rPr>
                <a:t> non-displaced </a:t>
              </a:r>
              <a:r>
                <a:rPr sz="800" dirty="0">
                  <a:latin typeface="Arial"/>
                  <a:cs typeface="Arial"/>
                </a:rPr>
                <a:t>=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kbig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0;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if</a:t>
              </a:r>
              <a:r>
                <a:rPr sz="800" spc="-9" dirty="0">
                  <a:latin typeface="Arial"/>
                  <a:cs typeface="Arial"/>
                </a:rPr>
                <a:t> displaced </a:t>
              </a:r>
              <a:r>
                <a:rPr sz="800" dirty="0">
                  <a:latin typeface="Arial"/>
                  <a:cs typeface="Arial"/>
                </a:rPr>
                <a:t>=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kbig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spc="-44" dirty="0">
                  <a:latin typeface="Arial"/>
                  <a:cs typeface="Arial"/>
                </a:rPr>
                <a:t>3</a:t>
              </a:r>
              <a:endParaRPr sz="800" dirty="0">
                <a:latin typeface="Arial"/>
                <a:cs typeface="Arial"/>
              </a:endParaRPr>
            </a:p>
            <a:p>
              <a:pPr marL="67799" indent="-56593">
                <a:spcBef>
                  <a:spcPts val="35"/>
                </a:spcBef>
                <a:buChar char="•"/>
                <a:tabLst>
                  <a:tab pos="67799" algn="l"/>
                </a:tabLst>
              </a:pPr>
              <a:r>
                <a:rPr sz="800" dirty="0">
                  <a:latin typeface="Arial"/>
                  <a:cs typeface="Arial"/>
                </a:rPr>
                <a:t>Extra</a:t>
              </a:r>
              <a:r>
                <a:rPr sz="800" spc="-18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axial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spc="-9" dirty="0">
                  <a:latin typeface="Arial"/>
                  <a:cs typeface="Arial"/>
                </a:rPr>
                <a:t>hemorrhage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with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spc="-9" dirty="0">
                  <a:latin typeface="Arial"/>
                  <a:cs typeface="Arial"/>
                </a:rPr>
                <a:t>fracture</a:t>
              </a:r>
              <a:r>
                <a:rPr sz="800" spc="-18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then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treat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as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EDH,</a:t>
              </a:r>
              <a:r>
                <a:rPr sz="800" spc="-18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extra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axial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spc="-9" dirty="0">
                  <a:latin typeface="Arial"/>
                  <a:cs typeface="Arial"/>
                </a:rPr>
                <a:t>hemorrhage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without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spc="-9" dirty="0">
                  <a:latin typeface="Arial"/>
                  <a:cs typeface="Arial"/>
                </a:rPr>
                <a:t>associated</a:t>
              </a:r>
              <a:r>
                <a:rPr sz="800" spc="-18" dirty="0">
                  <a:latin typeface="Arial"/>
                  <a:cs typeface="Arial"/>
                </a:rPr>
                <a:t> </a:t>
              </a:r>
              <a:r>
                <a:rPr sz="800" spc="-9" dirty="0">
                  <a:latin typeface="Arial"/>
                  <a:cs typeface="Arial"/>
                </a:rPr>
                <a:t>fracture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then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treat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as</a:t>
              </a:r>
              <a:r>
                <a:rPr sz="800" spc="-18" dirty="0">
                  <a:latin typeface="Arial"/>
                  <a:cs typeface="Arial"/>
                </a:rPr>
                <a:t> </a:t>
              </a:r>
              <a:r>
                <a:rPr sz="800" spc="-22" dirty="0">
                  <a:latin typeface="Arial"/>
                  <a:cs typeface="Arial"/>
                </a:rPr>
                <a:t>SDH</a:t>
              </a:r>
              <a:endParaRPr sz="800" dirty="0">
                <a:latin typeface="Arial"/>
                <a:cs typeface="Arial"/>
              </a:endParaRPr>
            </a:p>
            <a:p>
              <a:pPr marL="67799" indent="-56593">
                <a:spcBef>
                  <a:spcPts val="35"/>
                </a:spcBef>
                <a:buChar char="•"/>
                <a:tabLst>
                  <a:tab pos="67799" algn="l"/>
                </a:tabLst>
              </a:pPr>
              <a:r>
                <a:rPr sz="800" spc="-9" dirty="0">
                  <a:latin typeface="Arial"/>
                  <a:cs typeface="Arial"/>
                </a:rPr>
                <a:t>Isolated Pneumocephalus: </a:t>
              </a:r>
              <a:r>
                <a:rPr sz="800" dirty="0">
                  <a:latin typeface="Arial"/>
                  <a:cs typeface="Arial"/>
                </a:rPr>
                <a:t>likely</a:t>
              </a:r>
              <a:r>
                <a:rPr sz="800" spc="-9" dirty="0">
                  <a:latin typeface="Arial"/>
                  <a:cs typeface="Arial"/>
                </a:rPr>
                <a:t> resulting</a:t>
              </a:r>
              <a:r>
                <a:rPr sz="800" spc="-4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from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fracture,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off</a:t>
              </a:r>
              <a:r>
                <a:rPr sz="800" spc="-9" dirty="0">
                  <a:latin typeface="Arial"/>
                  <a:cs typeface="Arial"/>
                </a:rPr>
                <a:t> protocol</a:t>
              </a:r>
              <a:r>
                <a:rPr sz="800" spc="-4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unless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altered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GCS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or</a:t>
              </a:r>
              <a:r>
                <a:rPr sz="800" spc="-4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another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finding</a:t>
              </a:r>
              <a:r>
                <a:rPr lang="en-US" sz="800" dirty="0">
                  <a:latin typeface="Arial"/>
                  <a:cs typeface="Arial"/>
                </a:rPr>
                <a:t>. Consider if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need</a:t>
              </a:r>
              <a:r>
                <a:rPr sz="800" spc="-9" dirty="0">
                  <a:latin typeface="Arial"/>
                  <a:cs typeface="Arial"/>
                </a:rPr>
                <a:t> temporal</a:t>
              </a:r>
              <a:r>
                <a:rPr sz="800" spc="-4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CT</a:t>
              </a:r>
              <a:r>
                <a:rPr sz="800" spc="-9" dirty="0">
                  <a:latin typeface="Arial"/>
                  <a:cs typeface="Arial"/>
                </a:rPr>
                <a:t> </a:t>
              </a:r>
              <a:r>
                <a:rPr sz="800" spc="-18" dirty="0">
                  <a:latin typeface="Arial"/>
                  <a:cs typeface="Arial"/>
                </a:rPr>
                <a:t>scan</a:t>
              </a:r>
              <a:r>
                <a:rPr lang="en-US" sz="800" spc="-18" dirty="0">
                  <a:latin typeface="Arial"/>
                  <a:cs typeface="Arial"/>
                </a:rPr>
                <a:t> </a:t>
              </a:r>
            </a:p>
            <a:p>
              <a:pPr marL="67799" indent="-56593">
                <a:spcBef>
                  <a:spcPts val="35"/>
                </a:spcBef>
                <a:buChar char="•"/>
                <a:tabLst>
                  <a:tab pos="67799" algn="l"/>
                </a:tabLst>
              </a:pPr>
              <a:r>
                <a:rPr sz="800" dirty="0">
                  <a:latin typeface="Arial"/>
                  <a:cs typeface="Arial"/>
                </a:rPr>
                <a:t>If</a:t>
              </a:r>
              <a:r>
                <a:rPr sz="800" spc="-18" dirty="0">
                  <a:latin typeface="Arial"/>
                  <a:cs typeface="Arial"/>
                </a:rPr>
                <a:t> </a:t>
              </a:r>
              <a:r>
                <a:rPr lang="en-US" sz="800" dirty="0">
                  <a:latin typeface="Arial"/>
                  <a:cs typeface="Arial"/>
                </a:rPr>
                <a:t>hx of </a:t>
              </a:r>
              <a:r>
                <a:rPr sz="800" dirty="0">
                  <a:latin typeface="Arial"/>
                  <a:cs typeface="Arial"/>
                </a:rPr>
                <a:t>traumatic</a:t>
              </a:r>
              <a:r>
                <a:rPr sz="800" spc="-18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mechanism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is</a:t>
              </a:r>
              <a:r>
                <a:rPr sz="800" spc="-18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unclear,</a:t>
              </a:r>
              <a:r>
                <a:rPr sz="800" spc="-18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injury</a:t>
              </a:r>
              <a:r>
                <a:rPr sz="800" spc="-18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pattern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is</a:t>
              </a:r>
              <a:r>
                <a:rPr sz="800" spc="-18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outside</a:t>
              </a:r>
              <a:r>
                <a:rPr sz="800" spc="-18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of</a:t>
              </a:r>
              <a:r>
                <a:rPr sz="800" spc="-18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what</a:t>
              </a:r>
              <a:r>
                <a:rPr sz="800" spc="-18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is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listed</a:t>
              </a:r>
              <a:r>
                <a:rPr sz="800" spc="-18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or</a:t>
              </a:r>
              <a:r>
                <a:rPr sz="800" spc="-18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is</a:t>
              </a:r>
              <a:r>
                <a:rPr sz="800" spc="-18" dirty="0">
                  <a:latin typeface="Arial"/>
                  <a:cs typeface="Arial"/>
                </a:rPr>
                <a:t> </a:t>
              </a:r>
              <a:r>
                <a:rPr sz="800" spc="-9" dirty="0">
                  <a:latin typeface="Arial"/>
                  <a:cs typeface="Arial"/>
                </a:rPr>
                <a:t>concern</a:t>
              </a:r>
              <a:r>
                <a:rPr sz="800" spc="-18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for</a:t>
              </a:r>
              <a:r>
                <a:rPr sz="800" spc="-13" dirty="0">
                  <a:latin typeface="Arial"/>
                  <a:cs typeface="Arial"/>
                </a:rPr>
                <a:t> </a:t>
              </a:r>
              <a:r>
                <a:rPr sz="800" spc="-9" dirty="0">
                  <a:latin typeface="Arial"/>
                  <a:cs typeface="Arial"/>
                </a:rPr>
                <a:t>aneurysmal</a:t>
              </a:r>
              <a:r>
                <a:rPr sz="800" spc="-18" dirty="0">
                  <a:latin typeface="Arial"/>
                  <a:cs typeface="Arial"/>
                </a:rPr>
                <a:t> </a:t>
              </a:r>
              <a:r>
                <a:rPr sz="800" dirty="0">
                  <a:latin typeface="Arial"/>
                  <a:cs typeface="Arial"/>
                </a:rPr>
                <a:t>bleed;</a:t>
              </a:r>
              <a:r>
                <a:rPr sz="800" spc="-18" dirty="0">
                  <a:latin typeface="Arial"/>
                  <a:cs typeface="Arial"/>
                </a:rPr>
                <a:t> </a:t>
              </a:r>
              <a:r>
                <a:rPr sz="800" spc="-9" dirty="0">
                  <a:latin typeface="Arial"/>
                  <a:cs typeface="Arial"/>
                </a:rPr>
                <a:t>consult </a:t>
              </a:r>
              <a:r>
                <a:rPr sz="800" dirty="0">
                  <a:latin typeface="Arial"/>
                  <a:cs typeface="Arial"/>
                </a:rPr>
                <a:t>Pediatric</a:t>
              </a:r>
              <a:r>
                <a:rPr lang="en-US" sz="800" dirty="0">
                  <a:latin typeface="Arial"/>
                  <a:cs typeface="Arial"/>
                </a:rPr>
                <a:t> Telehealth</a:t>
              </a:r>
              <a:endParaRPr sz="800" dirty="0">
                <a:latin typeface="Arial"/>
                <a:cs typeface="Arial"/>
              </a:endParaRPr>
            </a:p>
          </p:txBody>
        </p:sp>
      </p:grpSp>
      <p:sp>
        <p:nvSpPr>
          <p:cNvPr id="97" name="TextBox 96">
            <a:extLst>
              <a:ext uri="{FF2B5EF4-FFF2-40B4-BE49-F238E27FC236}">
                <a16:creationId xmlns:a16="http://schemas.microsoft.com/office/drawing/2014/main" id="{CE2B9501-0444-5813-EC09-C55448A8D989}"/>
              </a:ext>
            </a:extLst>
          </p:cNvPr>
          <p:cNvSpPr txBox="1"/>
          <p:nvPr/>
        </p:nvSpPr>
        <p:spPr>
          <a:xfrm>
            <a:off x="45240" y="1272480"/>
            <a:ext cx="3062845" cy="623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238"/>
              </a:spcBef>
            </a:pPr>
            <a:endParaRPr lang="en-US" sz="1150" dirty="0">
              <a:latin typeface="Arial"/>
              <a:cs typeface="Arial"/>
            </a:endParaRPr>
          </a:p>
          <a:p>
            <a:pPr marL="11206" algn="ctr"/>
            <a:r>
              <a:rPr lang="en-US" sz="1150" b="1" dirty="0">
                <a:solidFill>
                  <a:srgbClr val="FFFFFF"/>
                </a:solidFill>
                <a:latin typeface="Arial"/>
                <a:cs typeface="Arial"/>
              </a:rPr>
              <a:t>Are</a:t>
            </a:r>
            <a:r>
              <a:rPr lang="en-US" sz="1150" b="1" spc="57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1150" b="1" dirty="0">
                <a:solidFill>
                  <a:srgbClr val="FFFFFF"/>
                </a:solidFill>
                <a:latin typeface="Arial"/>
                <a:cs typeface="Arial"/>
              </a:rPr>
              <a:t>ANY</a:t>
            </a:r>
            <a:r>
              <a:rPr lang="en-US" sz="1150" b="1" spc="62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1150" b="1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lang="en-US" sz="1150" b="1" spc="62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1150" b="1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lang="en-US" sz="1150" b="1" spc="57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1150" b="1" dirty="0">
                <a:solidFill>
                  <a:srgbClr val="FFFFFF"/>
                </a:solidFill>
                <a:latin typeface="Arial"/>
                <a:cs typeface="Arial"/>
              </a:rPr>
              <a:t>following</a:t>
            </a:r>
            <a:r>
              <a:rPr lang="en-US" sz="1150" b="1" spc="62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1150" b="1" spc="-9" dirty="0">
                <a:solidFill>
                  <a:srgbClr val="FFFFFF"/>
                </a:solidFill>
                <a:latin typeface="Arial"/>
                <a:cs typeface="Arial"/>
              </a:rPr>
              <a:t>present?</a:t>
            </a:r>
            <a:endParaRPr lang="en-US" sz="1150" dirty="0">
              <a:latin typeface="Arial"/>
              <a:cs typeface="Arial"/>
            </a:endParaRPr>
          </a:p>
          <a:p>
            <a:pPr algn="ctr"/>
            <a:endParaRPr lang="en-US" sz="11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s - General" ma:contentTypeID="0x0101008527F828F18AB2488E5E506920C0EFC30101005346AFBAB083864CB4EFB82AEB29A9AF" ma:contentTypeVersion="1" ma:contentTypeDescription="" ma:contentTypeScope="" ma:versionID="c86a4b07d08b6ac94904d54cfa015b63">
  <xsd:schema xmlns:xsd="http://www.w3.org/2001/XMLSchema" xmlns:xs="http://www.w3.org/2001/XMLSchema" xmlns:p="http://schemas.microsoft.com/office/2006/metadata/properties" xmlns:ns2="11029eb4-b4aa-40f5-b8cc-6f66efabe975" targetNamespace="http://schemas.microsoft.com/office/2006/metadata/properties" ma:root="true" ma:fieldsID="472de3827702d51cce16cb55683526f5" ns2:_="">
    <xsd:import namespace="11029eb4-b4aa-40f5-b8cc-6f66efabe975"/>
    <xsd:element name="properties">
      <xsd:complexType>
        <xsd:sequence>
          <xsd:element name="documentManagement">
            <xsd:complexType>
              <xsd:all>
                <xsd:element ref="ns2:IHBusinessClinical" minOccurs="0"/>
                <xsd:element ref="ns2:mfbf3204a4ce47b79f69ef7da5192b92" minOccurs="0"/>
                <xsd:element ref="ns2:TaxCatchAll" minOccurs="0"/>
                <xsd:element ref="ns2:TaxCatchAllLabel" minOccurs="0"/>
                <xsd:element ref="ns2:m661f8832dad4d6087577929c7d65b80" minOccurs="0"/>
                <xsd:element ref="ns2:c88baec1e5b5482ab04d4a2fb5fa08e8" minOccurs="0"/>
                <xsd:element ref="ns2:n6bab0b84f0048dfb18512af5415f746" minOccurs="0"/>
                <xsd:element ref="ns2:TaxKeywordTaxHTFiel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029eb4-b4aa-40f5-b8cc-6f66efabe975" elementFormDefault="qualified">
    <xsd:import namespace="http://schemas.microsoft.com/office/2006/documentManagement/types"/>
    <xsd:import namespace="http://schemas.microsoft.com/office/infopath/2007/PartnerControls"/>
    <xsd:element name="IHBusinessClinical" ma:index="7" nillable="true" ma:displayName="Business/Clinical" ma:internalName="IHBusinessClinical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Business"/>
                    <xsd:enumeration value="Clinical"/>
                  </xsd:restriction>
                </xsd:simpleType>
              </xsd:element>
            </xsd:sequence>
          </xsd:extension>
        </xsd:complexContent>
      </xsd:complexType>
    </xsd:element>
    <xsd:element name="mfbf3204a4ce47b79f69ef7da5192b92" ma:index="9" nillable="true" ma:taxonomy="true" ma:internalName="mfbf3204a4ce47b79f69ef7da5192b92" ma:taxonomyFieldName="IHCategory" ma:displayName="Category" ma:default="" ma:fieldId="{6fbf3204-a4ce-47b7-9f69-ef7da5192b92}" ma:taxonomyMulti="true" ma:sspId="93bcccac-9386-4e9c-8156-47996da43f53" ma:termSetId="f9749fd3-ccdb-416e-8d73-b979cf9a5e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65c431a6-41a4-4c1d-a4d0-87657e1af092}" ma:internalName="TaxCatchAll" ma:showField="CatchAllData" ma:web="11029eb4-b4aa-40f5-b8cc-6f66efabe97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1" nillable="true" ma:displayName="Taxonomy Catch All Column1" ma:hidden="true" ma:list="{65c431a6-41a4-4c1d-a4d0-87657e1af092}" ma:internalName="TaxCatchAllLabel" ma:readOnly="true" ma:showField="CatchAllDataLabel" ma:web="11029eb4-b4aa-40f5-b8cc-6f66efabe97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661f8832dad4d6087577929c7d65b80" ma:index="13" nillable="true" ma:taxonomy="true" ma:internalName="m661f8832dad4d6087577929c7d65b80" ma:taxonomyFieldName="IHDocumentCategory" ma:displayName="Document Category" ma:default="" ma:fieldId="{6661f883-2dad-4d60-8757-7929c7d65b80}" ma:taxonomyMulti="true" ma:sspId="93bcccac-9386-4e9c-8156-47996da43f53" ma:termSetId="53d6764a-e8db-4c30-85c4-9d1fd892b0fc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c88baec1e5b5482ab04d4a2fb5fa08e8" ma:index="15" nillable="true" ma:taxonomy="true" ma:internalName="c88baec1e5b5482ab04d4a2fb5fa08e8" ma:taxonomyFieldName="IHFacilities" ma:displayName="Facilities" ma:default="" ma:fieldId="{c88baec1-e5b5-482a-b04d-4a2fb5fa08e8}" ma:taxonomyMulti="true" ma:sspId="93bcccac-9386-4e9c-8156-47996da43f53" ma:termSetId="e28143b0-fc7f-4fac-ad3c-1e0cee070977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n6bab0b84f0048dfb18512af5415f746" ma:index="17" nillable="true" ma:taxonomy="true" ma:internalName="n6bab0b84f0048dfb18512af5415f746" ma:taxonomyFieldName="IHSubcategory" ma:displayName="Subcategory" ma:default="" ma:fieldId="{76bab0b8-4f00-48df-b185-12af5415f746}" ma:taxonomyMulti="true" ma:sspId="93bcccac-9386-4e9c-8156-47996da43f53" ma:termSetId="54b84b0d-bb26-4226-83d0-57018bff163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KeywordTaxHTField" ma:index="19" nillable="true" ma:taxonomy="true" ma:internalName="TaxKeywordTaxHTField" ma:taxonomyFieldName="TaxKeyword" ma:displayName="Enterprise Keywords" ma:fieldId="{23f27201-bee3-471e-b2e7-b64fd8b7ca38}" ma:taxonomyMulti="true" ma:sspId="bf2b6a4f-1e92-48dc-891c-ae0a7ae515fa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1" ma:displayName="Content Type"/>
        <xsd:element ref="dc:title" maxOccurs="1" ma:index="1" ma:displayName="Title"/>
        <xsd:element ref="dc:subject" minOccurs="0" maxOccurs="1"/>
        <xsd:element ref="dc:description" minOccurs="0" maxOccurs="1" ma:index="2" ma:displayName="Comments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fbf3204a4ce47b79f69ef7da5192b92 xmlns="11029eb4-b4aa-40f5-b8cc-6f66efabe975">
      <Terms xmlns="http://schemas.microsoft.com/office/infopath/2007/PartnerControls">
        <TermInfo xmlns="http://schemas.microsoft.com/office/infopath/2007/PartnerControls">
          <TermName xmlns="http://schemas.microsoft.com/office/infopath/2007/PartnerControls">Quality ＆ Patient Safety</TermName>
          <TermId xmlns="http://schemas.microsoft.com/office/infopath/2007/PartnerControls">bddd74b8-4b8b-4e05-ad33-2d192ba14067</TermId>
        </TermInfo>
      </Terms>
    </mfbf3204a4ce47b79f69ef7da5192b92>
    <m661f8832dad4d6087577929c7d65b80 xmlns="11029eb4-b4aa-40f5-b8cc-6f66efabe975">
      <Terms xmlns="http://schemas.microsoft.com/office/infopath/2007/PartnerControls">
        <TermInfo xmlns="http://schemas.microsoft.com/office/infopath/2007/PartnerControls">
          <TermName xmlns="http://schemas.microsoft.com/office/infopath/2007/PartnerControls">Flowchart</TermName>
          <TermId xmlns="http://schemas.microsoft.com/office/infopath/2007/PartnerControls">f4da7361-9f6a-490b-9583-f08d80f30aad</TermId>
        </TermInfo>
      </Terms>
    </m661f8832dad4d6087577929c7d65b80>
    <IHBusinessClinical xmlns="11029eb4-b4aa-40f5-b8cc-6f66efabe975">
      <Value>Clinical</Value>
    </IHBusinessClinical>
    <TaxCatchAll xmlns="11029eb4-b4aa-40f5-b8cc-6f66efabe975">
      <Value>154</Value>
      <Value>450</Value>
    </TaxCatchAll>
    <c88baec1e5b5482ab04d4a2fb5fa08e8 xmlns="11029eb4-b4aa-40f5-b8cc-6f66efabe975">
      <Terms xmlns="http://schemas.microsoft.com/office/infopath/2007/PartnerControls"/>
    </c88baec1e5b5482ab04d4a2fb5fa08e8>
    <TaxKeywordTaxHTField xmlns="11029eb4-b4aa-40f5-b8cc-6f66efabe975">
      <Terms xmlns="http://schemas.microsoft.com/office/infopath/2007/PartnerControls"/>
    </TaxKeywordTaxHTField>
    <n6bab0b84f0048dfb18512af5415f746 xmlns="11029eb4-b4aa-40f5-b8cc-6f66efabe975">
      <Terms xmlns="http://schemas.microsoft.com/office/infopath/2007/PartnerControls"/>
    </n6bab0b84f0048dfb18512af5415f746>
  </documentManagement>
</p:properties>
</file>

<file path=customXml/itemProps1.xml><?xml version="1.0" encoding="utf-8"?>
<ds:datastoreItem xmlns:ds="http://schemas.openxmlformats.org/officeDocument/2006/customXml" ds:itemID="{4F860BED-E27C-4276-8805-41704B28B2B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7E08C05-71CA-4F9C-87FE-5D7EE8B7074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1029eb4-b4aa-40f5-b8cc-6f66efabe97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3E14AF4-C0B8-49C5-8234-A91FC555F257}">
  <ds:schemaRefs>
    <ds:schemaRef ds:uri="11029eb4-b4aa-40f5-b8cc-6f66efabe975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  <ds:schemaRef ds:uri="http://schemas.microsoft.com/office/infopath/2007/PartnerControls"/>
    <ds:schemaRef ds:uri="http://schemas.microsoft.com/office/2006/metadata/properties"/>
    <ds:schemaRef ds:uri="http://purl.org/dc/terms/"/>
  </ds:schemaRefs>
</ds:datastoreItem>
</file>

<file path=docMetadata/LabelInfo.xml><?xml version="1.0" encoding="utf-8"?>
<clbl:labelList xmlns:clbl="http://schemas.microsoft.com/office/2020/mipLabelMetadata">
  <clbl:label id="{ba1a4512-8026-4a73-bfb7-8d52c1779a3a}" enabled="1" method="Privileged" siteId="{a79016de-bdd0-4e47-91f4-79416ab912ad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Descending Wave Blue Standard 3</Template>
  <TotalTime>3610</TotalTime>
  <Words>534</Words>
  <Application>Microsoft Office PowerPoint</Application>
  <PresentationFormat>On-screen Show (4:3)</PresentationFormat>
  <Paragraphs>73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Arial Rounded MT Bold</vt:lpstr>
      <vt:lpstr>Calibri</vt:lpstr>
      <vt:lpstr>Cambria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dc:description>Used for secondary clinical algorithm with clinical procedures. Mainly used by facilities.</dc:description>
  <cp:lastModifiedBy>Julia Smith</cp:lastModifiedBy>
  <cp:revision>108</cp:revision>
  <cp:lastPrinted>2018-09-06T17:48:48Z</cp:lastPrinted>
  <dcterms:created xsi:type="dcterms:W3CDTF">2016-01-08T22:47:53Z</dcterms:created>
  <dcterms:modified xsi:type="dcterms:W3CDTF">2026-03-05T22:02:46Z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0x0101008527F828F18AB2488E5E506920C0EFC30101005346AFBAB083864CB4EFB82AEB29A9AF</vt:lpwstr>
  </property>
  <property fmtid="{D5CDD505-2E9C-101B-9397-08002B2CF9AE}" pid="3" name="IHSubcategory">
    <vt:lpwstr/>
  </property>
  <property fmtid="{D5CDD505-2E9C-101B-9397-08002B2CF9AE}" pid="4" name="TaxKeyword">
    <vt:lpwstr/>
  </property>
  <property fmtid="{D5CDD505-2E9C-101B-9397-08002B2CF9AE}" pid="5" name="IHFacilities">
    <vt:lpwstr/>
  </property>
  <property fmtid="{D5CDD505-2E9C-101B-9397-08002B2CF9AE}" pid="6" name="IHDocumentCategory">
    <vt:lpwstr>450;#Flowchart|f4da7361-9f6a-490b-9583-f08d80f30aad</vt:lpwstr>
  </property>
  <property fmtid="{D5CDD505-2E9C-101B-9397-08002B2CF9AE}" pid="7" name="IHCategory">
    <vt:lpwstr>154;#Quality ＆ Patient Safety|bddd74b8-4b8b-4e05-ad33-2d192ba14067</vt:lpwstr>
  </property>
  <property fmtid="{D5CDD505-2E9C-101B-9397-08002B2CF9AE}" pid="8" name="MSIP_Label_ba1a4512-8026-4a73-bfb7-8d52c1779a3a_Enabled">
    <vt:lpwstr>True</vt:lpwstr>
  </property>
  <property fmtid="{D5CDD505-2E9C-101B-9397-08002B2CF9AE}" pid="9" name="MSIP_Label_ba1a4512-8026-4a73-bfb7-8d52c1779a3a_SiteId">
    <vt:lpwstr>a79016de-bdd0-4e47-91f4-79416ab912ad</vt:lpwstr>
  </property>
  <property fmtid="{D5CDD505-2E9C-101B-9397-08002B2CF9AE}" pid="10" name="MSIP_Label_ba1a4512-8026-4a73-bfb7-8d52c1779a3a_Ref">
    <vt:lpwstr>https://api.informationprotection.azure.com/api/a79016de-bdd0-4e47-91f4-79416ab912ad</vt:lpwstr>
  </property>
  <property fmtid="{D5CDD505-2E9C-101B-9397-08002B2CF9AE}" pid="11" name="MSIP_Label_ba1a4512-8026-4a73-bfb7-8d52c1779a3a_SetBy">
    <vt:lpwstr>Carol.Bolinger@imail.org</vt:lpwstr>
  </property>
  <property fmtid="{D5CDD505-2E9C-101B-9397-08002B2CF9AE}" pid="12" name="MSIP_Label_ba1a4512-8026-4a73-bfb7-8d52c1779a3a_SetDate">
    <vt:lpwstr>2017-08-22T10:33:44.9230446-06:00</vt:lpwstr>
  </property>
  <property fmtid="{D5CDD505-2E9C-101B-9397-08002B2CF9AE}" pid="13" name="MSIP_Label_ba1a4512-8026-4a73-bfb7-8d52c1779a3a_Name">
    <vt:lpwstr>Sensitive Information</vt:lpwstr>
  </property>
  <property fmtid="{D5CDD505-2E9C-101B-9397-08002B2CF9AE}" pid="14" name="MSIP_Label_ba1a4512-8026-4a73-bfb7-8d52c1779a3a_Application">
    <vt:lpwstr>Microsoft Azure Information Protection</vt:lpwstr>
  </property>
  <property fmtid="{D5CDD505-2E9C-101B-9397-08002B2CF9AE}" pid="15" name="MSIP_Label_ba1a4512-8026-4a73-bfb7-8d52c1779a3a_Extended_MSFT_Method">
    <vt:lpwstr>Automatic</vt:lpwstr>
  </property>
  <property fmtid="{D5CDD505-2E9C-101B-9397-08002B2CF9AE}" pid="16" name="Sensitivity">
    <vt:lpwstr>Sensitive Information</vt:lpwstr>
  </property>
</Properties>
</file>